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46"/>
  </p:notesMasterIdLst>
  <p:sldIdLst>
    <p:sldId id="440" r:id="rId4"/>
    <p:sldId id="348" r:id="rId5"/>
    <p:sldId id="350" r:id="rId6"/>
    <p:sldId id="355" r:id="rId7"/>
    <p:sldId id="351" r:id="rId8"/>
    <p:sldId id="349" r:id="rId9"/>
    <p:sldId id="442" r:id="rId10"/>
    <p:sldId id="399" r:id="rId11"/>
    <p:sldId id="366" r:id="rId12"/>
    <p:sldId id="353" r:id="rId13"/>
    <p:sldId id="354" r:id="rId14"/>
    <p:sldId id="356" r:id="rId15"/>
    <p:sldId id="358" r:id="rId16"/>
    <p:sldId id="375" r:id="rId17"/>
    <p:sldId id="359" r:id="rId18"/>
    <p:sldId id="360" r:id="rId19"/>
    <p:sldId id="362" r:id="rId20"/>
    <p:sldId id="363" r:id="rId21"/>
    <p:sldId id="352" r:id="rId22"/>
    <p:sldId id="377" r:id="rId23"/>
    <p:sldId id="392" r:id="rId24"/>
    <p:sldId id="393" r:id="rId25"/>
    <p:sldId id="295" r:id="rId26"/>
    <p:sldId id="378" r:id="rId27"/>
    <p:sldId id="328" r:id="rId28"/>
    <p:sldId id="337" r:id="rId29"/>
    <p:sldId id="338" r:id="rId30"/>
    <p:sldId id="395" r:id="rId31"/>
    <p:sldId id="397" r:id="rId32"/>
    <p:sldId id="379" r:id="rId33"/>
    <p:sldId id="389" r:id="rId34"/>
    <p:sldId id="332" r:id="rId35"/>
    <p:sldId id="367" r:id="rId36"/>
    <p:sldId id="368" r:id="rId37"/>
    <p:sldId id="369" r:id="rId38"/>
    <p:sldId id="370" r:id="rId39"/>
    <p:sldId id="333" r:id="rId40"/>
    <p:sldId id="334" r:id="rId41"/>
    <p:sldId id="387" r:id="rId42"/>
    <p:sldId id="380" r:id="rId43"/>
    <p:sldId id="299" r:id="rId44"/>
    <p:sldId id="316" r:id="rId45"/>
  </p:sldIdLst>
  <p:sldSz cx="9144000" cy="6858000" type="screen4x3"/>
  <p:notesSz cx="6858000" cy="9144000"/>
  <p:defaultTextStyle>
    <a:defPPr>
      <a:defRPr lang="en-US"/>
    </a:defPPr>
    <a:lvl1pPr marL="0" lvl="0"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ctr"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CCCCFF"/>
    <a:srgbClr val="FF6699"/>
    <a:srgbClr val="FF0000"/>
    <a:srgbClr val="CCCC00"/>
    <a:srgbClr val="FF9900"/>
    <a:srgbClr val="FF99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49"/>
    <p:restoredTop sz="90314"/>
  </p:normalViewPr>
  <p:slideViewPr>
    <p:cSldViewPr showGuides="1">
      <p:cViewPr>
        <p:scale>
          <a:sx n="50" d="100"/>
          <a:sy n="50" d="100"/>
        </p:scale>
        <p:origin x="-1950" y="-564"/>
      </p:cViewPr>
      <p:guideLst>
        <p:guide orient="horz" pos="2188"/>
        <p:guide pos="29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notesMaster" Target="notesMasters/notesMaster1.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B61A915-CB3A-42BD-B954-62855312AEA4}" type="doc">
      <dgm:prSet loTypeId="urn:microsoft.com/office/officeart/2005/8/layout/orgChart1" qsTypeId="urn:microsoft.com/office/officeart/2005/8/quickstyle/simple1" csTypeId="urn:microsoft.com/office/officeart/2005/8/colors/accent1_2"/>
      <dgm:spPr/>
    </dgm:pt>
    <dgm:pt modelId="{3FDD84F1-1831-4DB2-BE36-F21231ABDED1}">
      <dgm:prSet/>
      <dgm:spPr/>
      <dgm:t>
        <a:bodyPr vert="horz" wrap="square" lIns="0" tIns="0" rIns="0" bIns="0" anchor="ctr" anchorCtr="0"/>
        <a:p>
          <a:pPr eaLnBrk="0" hangingPunct="0"/>
          <a:r>
            <a:rPr b="1" i="1" dirty="0" err="1">
              <a:solidFill>
                <a:srgbClr val="FF99CC"/>
              </a:solidFill>
              <a:latin typeface="Times New Roman" panose="02020603050405020304" pitchFamily="18" charset="0"/>
            </a:rPr>
            <a:t>Cương</a:t>
          </a:r>
          <a:r>
            <a:rPr b="1" i="1">
              <a:solidFill>
                <a:srgbClr val="FF99CC"/>
              </a:solidFill>
              <a:latin typeface="Times New Roman" panose="02020603050405020304" pitchFamily="18" charset="0"/>
            </a:rPr>
            <a:t> </a:t>
          </a:r>
          <a:r>
            <a:rPr b="1" i="1" dirty="0" err="1">
              <a:solidFill>
                <a:srgbClr val="FF99CC"/>
              </a:solidFill>
              <a:latin typeface="Times New Roman" panose="02020603050405020304" pitchFamily="18" charset="0"/>
            </a:rPr>
            <a:t>lĩnh</a:t>
          </a:r>
          <a:r>
            <a:rPr b="1" i="1">
              <a:solidFill>
                <a:srgbClr val="FF99CC"/>
              </a:solidFill>
              <a:latin typeface="Times New Roman" panose="02020603050405020304" pitchFamily="18" charset="0"/>
            </a:rPr>
            <a:t> </a:t>
          </a:r>
          <a:r>
            <a:rPr b="1" i="1" dirty="0" err="1">
              <a:solidFill>
                <a:srgbClr val="FF99CC"/>
              </a:solidFill>
              <a:latin typeface="Times New Roman" panose="02020603050405020304" pitchFamily="18" charset="0"/>
            </a:rPr>
            <a:t>chính</a:t>
          </a:r>
          <a:r>
            <a:rPr b="1" i="1">
              <a:solidFill>
                <a:srgbClr val="FF99CC"/>
              </a:solidFill>
              <a:latin typeface="Times New Roman" panose="02020603050405020304" pitchFamily="18" charset="0"/>
            </a:rPr>
            <a:t> </a:t>
          </a:r>
          <a:r>
            <a:rPr b="1" i="1" dirty="0" err="1">
              <a:solidFill>
                <a:srgbClr val="FF99CC"/>
              </a:solidFill>
              <a:latin typeface="Times New Roman" panose="02020603050405020304" pitchFamily="18" charset="0"/>
            </a:rPr>
            <a:t>trị</a:t>
          </a:r>
          <a:r>
            <a:rPr b="1" i="1">
              <a:solidFill>
                <a:srgbClr val="FF99CC"/>
              </a:solidFill>
              <a:latin typeface="Times New Roman" panose="02020603050405020304" pitchFamily="18" charset="0"/>
            </a:rPr>
            <a:t/>
          </a:r>
          <a:endParaRPr b="1" i="1">
            <a:solidFill>
              <a:srgbClr val="FF99CC"/>
            </a:solidFill>
            <a:latin typeface="Times New Roman" panose="02020603050405020304" pitchFamily="18" charset="0"/>
          </a:endParaRPr>
        </a:p>
        <a:p>
          <a:pPr eaLnBrk="0" hangingPunct="0"/>
          <a:r>
            <a:rPr b="1" i="1" dirty="0" err="1">
              <a:solidFill>
                <a:srgbClr val="FF99CC"/>
              </a:solidFill>
              <a:latin typeface="Times New Roman" panose="02020603050405020304" pitchFamily="18" charset="0"/>
            </a:rPr>
            <a:t>đầu</a:t>
          </a:r>
          <a:r>
            <a:rPr b="1" i="1">
              <a:solidFill>
                <a:srgbClr val="FF99CC"/>
              </a:solidFill>
              <a:latin typeface="Times New Roman" panose="02020603050405020304" pitchFamily="18" charset="0"/>
            </a:rPr>
            <a:t> </a:t>
          </a:r>
          <a:r>
            <a:rPr b="1" i="1" dirty="0" err="1">
              <a:solidFill>
                <a:srgbClr val="FF99CC"/>
              </a:solidFill>
              <a:latin typeface="Times New Roman" panose="02020603050405020304" pitchFamily="18" charset="0"/>
            </a:rPr>
            <a:t>tiên</a:t>
          </a:r>
          <a:r>
            <a:rPr b="1" i="1">
              <a:solidFill>
                <a:srgbClr val="FF99CC"/>
              </a:solidFill>
              <a:latin typeface="Times New Roman" panose="02020603050405020304" pitchFamily="18" charset="0"/>
            </a:rPr>
            <a:t> </a:t>
          </a:r>
          <a:r>
            <a:rPr b="1" i="1" dirty="0" err="1">
              <a:solidFill>
                <a:srgbClr val="FF99CC"/>
              </a:solidFill>
              <a:latin typeface="Times New Roman" panose="02020603050405020304" pitchFamily="18" charset="0"/>
            </a:rPr>
            <a:t>của</a:t>
          </a:r>
          <a:r>
            <a:rPr b="1" i="1">
              <a:solidFill>
                <a:srgbClr val="FF99CC"/>
              </a:solidFill>
              <a:latin typeface="Times New Roman" panose="02020603050405020304" pitchFamily="18" charset="0"/>
            </a:rPr>
            <a:t> </a:t>
          </a:r>
          <a:r>
            <a:rPr b="1" i="1" dirty="0" err="1">
              <a:solidFill>
                <a:srgbClr val="FF99CC"/>
              </a:solidFill>
              <a:latin typeface="Times New Roman" panose="02020603050405020304" pitchFamily="18" charset="0"/>
            </a:rPr>
            <a:t>Đảng</a:t>
          </a:r>
          <a:r>
            <a:rPr b="1" i="1">
              <a:solidFill>
                <a:srgbClr val="FF99CC"/>
              </a:solidFill>
              <a:latin typeface="Times New Roman" panose="02020603050405020304" pitchFamily="18" charset="0"/>
            </a:rPr>
            <a:t/>
          </a:r>
          <a:endParaRPr b="1" i="1">
            <a:solidFill>
              <a:srgbClr val="FF99CC"/>
            </a:solidFill>
            <a:latin typeface="Times New Roman" panose="02020603050405020304" pitchFamily="18" charset="0"/>
          </a:endParaRPr>
        </a:p>
      </dgm:t>
    </dgm:pt>
    <dgm:pt modelId="{C656D244-0CE1-40A0-A044-DDB0F6062934}" cxnId="{22291EE0-DEDC-4714-8F20-EC23DE9746EF}" type="parTrans">
      <dgm:prSet/>
      <dgm:spPr/>
    </dgm:pt>
    <dgm:pt modelId="{58130BE1-E3C7-4DD5-BC3D-70D5DB9101E1}" cxnId="{22291EE0-DEDC-4714-8F20-EC23DE9746EF}" type="sibTrans">
      <dgm:prSet/>
      <dgm:spPr/>
    </dgm:pt>
    <dgm:pt modelId="{EDB8BEF9-FF35-4A59-9891-FEC406466FFF}">
      <dgm:prSet/>
      <dgm:spPr/>
      <dgm:t>
        <a:bodyPr vert="horz" wrap="square" lIns="0" tIns="0" rIns="0" bIns="0" anchor="ctr" anchorCtr="0"/>
        <a:p>
          <a:pPr eaLnBrk="0" hangingPunct="0"/>
          <a:r>
            <a:rPr>
              <a:solidFill>
                <a:schemeClr val="tx2"/>
              </a:solidFill>
              <a:latin typeface="Times New Roman" panose="02020603050405020304" pitchFamily="18" charset="0"/>
            </a:rPr>
            <a:t> </a:t>
          </a:r>
          <a:r>
            <a:rPr dirty="0" err="1">
              <a:solidFill>
                <a:schemeClr val="tx2"/>
              </a:solidFill>
              <a:latin typeface="Times New Roman" panose="02020603050405020304" pitchFamily="18" charset="0"/>
            </a:rPr>
            <a:t>Chánh</a:t>
          </a:r>
          <a:r>
            <a:rPr>
              <a:solidFill>
                <a:schemeClr val="tx2"/>
              </a:solidFill>
              <a:latin typeface="Times New Roman" panose="02020603050405020304" pitchFamily="18" charset="0"/>
            </a:rPr>
            <a:t> </a:t>
          </a:r>
          <a:r>
            <a:rPr dirty="0" err="1">
              <a:solidFill>
                <a:schemeClr val="tx2"/>
              </a:solidFill>
              <a:latin typeface="Times New Roman" panose="02020603050405020304" pitchFamily="18" charset="0"/>
            </a:rPr>
            <a:t>cương</a:t>
          </a:r>
          <a:r>
            <a:rPr>
              <a:solidFill>
                <a:schemeClr val="tx2"/>
              </a:solidFill>
              <a:latin typeface="Times New Roman" panose="02020603050405020304" pitchFamily="18" charset="0"/>
            </a:rPr>
            <a:t> </a:t>
          </a:r>
          <a:r>
            <a:rPr dirty="0">
              <a:solidFill>
                <a:schemeClr val="tx2"/>
              </a:solidFill>
              <a:latin typeface="Times New Roman" panose="02020603050405020304" pitchFamily="18" charset="0"/>
            </a:rPr>
            <a:t>vắn</a:t>
          </a:r>
          <a:endParaRPr dirty="0">
            <a:solidFill>
              <a:schemeClr val="tx2"/>
            </a:solidFill>
            <a:latin typeface="Times New Roman" panose="02020603050405020304" pitchFamily="18" charset="0"/>
          </a:endParaRPr>
        </a:p>
        <a:p>
          <a:pPr eaLnBrk="0" hangingPunct="0"/>
          <a:r>
            <a:rPr>
              <a:solidFill>
                <a:schemeClr val="tx2"/>
              </a:solidFill>
              <a:latin typeface="Times New Roman" panose="02020603050405020304" pitchFamily="18" charset="0"/>
            </a:rPr>
            <a:t> </a:t>
          </a:r>
          <a:r>
            <a:rPr dirty="0" err="1">
              <a:solidFill>
                <a:schemeClr val="tx2"/>
              </a:solidFill>
              <a:latin typeface="Times New Roman" panose="02020603050405020304" pitchFamily="18" charset="0"/>
            </a:rPr>
            <a:t>tắt</a:t>
          </a:r>
          <a:r>
            <a:rPr>
              <a:solidFill>
                <a:schemeClr val="tx2"/>
              </a:solidFill>
              <a:latin typeface="Times New Roman" panose="02020603050405020304" pitchFamily="18" charset="0"/>
            </a:rPr>
            <a:t> </a:t>
          </a:r>
          <a:r>
            <a:rPr dirty="0">
              <a:solidFill>
                <a:schemeClr val="tx2"/>
              </a:solidFill>
              <a:latin typeface="Times New Roman" panose="02020603050405020304" pitchFamily="18" charset="0"/>
            </a:rPr>
            <a:t>của</a:t>
          </a:r>
          <a:r>
            <a:rPr>
              <a:solidFill>
                <a:schemeClr val="tx2"/>
              </a:solidFill>
              <a:latin typeface="Times New Roman" panose="02020603050405020304" pitchFamily="18" charset="0"/>
            </a:rPr>
            <a:t> </a:t>
          </a:r>
          <a:r>
            <a:rPr dirty="0" err="1">
              <a:solidFill>
                <a:schemeClr val="tx2"/>
              </a:solidFill>
              <a:latin typeface="Times New Roman" panose="02020603050405020304" pitchFamily="18" charset="0"/>
            </a:rPr>
            <a:t>Đảng</a:t>
          </a:r>
          <a:r>
            <a:rPr>
              <a:solidFill>
                <a:schemeClr val="tx2"/>
              </a:solidFill>
              <a:latin typeface="Times New Roman" panose="02020603050405020304" pitchFamily="18" charset="0"/>
            </a:rPr>
            <a:t/>
          </a:r>
          <a:endParaRPr>
            <a:solidFill>
              <a:schemeClr val="tx2"/>
            </a:solidFill>
            <a:latin typeface="Times New Roman" panose="02020603050405020304" pitchFamily="18" charset="0"/>
          </a:endParaRPr>
        </a:p>
      </dgm:t>
    </dgm:pt>
    <dgm:pt modelId="{3F4C1CB9-F59D-4366-872C-762639938741}" cxnId="{2BAF8637-81F0-4B49-820E-FAF09FD49FED}" type="parTrans">
      <dgm:prSet/>
      <dgm:spPr/>
    </dgm:pt>
    <dgm:pt modelId="{B5F2F684-D485-40E3-8062-F0453A56843C}" cxnId="{2BAF8637-81F0-4B49-820E-FAF09FD49FED}" type="sibTrans">
      <dgm:prSet/>
      <dgm:spPr/>
    </dgm:pt>
    <dgm:pt modelId="{3FA3CD14-0516-4890-B937-25122E3CE1A5}">
      <dgm:prSet/>
      <dgm:spPr/>
      <dgm:t>
        <a:bodyPr vert="horz" wrap="square" lIns="0" tIns="0" rIns="0" bIns="0" anchor="ctr" anchorCtr="0"/>
        <a:p>
          <a:pPr eaLnBrk="0" hangingPunct="0"/>
          <a:r>
            <a:rPr dirty="0" err="1">
              <a:solidFill>
                <a:schemeClr val="tx2"/>
              </a:solidFill>
              <a:latin typeface="Times New Roman" panose="02020603050405020304" pitchFamily="18" charset="0"/>
            </a:rPr>
            <a:t>Sách</a:t>
          </a:r>
          <a:r>
            <a:rPr>
              <a:solidFill>
                <a:schemeClr val="tx2"/>
              </a:solidFill>
              <a:latin typeface="Times New Roman" panose="02020603050405020304" pitchFamily="18" charset="0"/>
            </a:rPr>
            <a:t> </a:t>
          </a:r>
          <a:r>
            <a:rPr dirty="0" err="1">
              <a:solidFill>
                <a:schemeClr val="tx2"/>
              </a:solidFill>
              <a:latin typeface="Times New Roman" panose="02020603050405020304" pitchFamily="18" charset="0"/>
            </a:rPr>
            <a:t>lược</a:t>
          </a:r>
          <a:r>
            <a:rPr>
              <a:solidFill>
                <a:schemeClr val="tx2"/>
              </a:solidFill>
              <a:latin typeface="Times New Roman" panose="02020603050405020304" pitchFamily="18" charset="0"/>
            </a:rPr>
            <a:t> </a:t>
          </a:r>
          <a:r>
            <a:rPr dirty="0" err="1">
              <a:solidFill>
                <a:schemeClr val="tx2"/>
              </a:solidFill>
              <a:latin typeface="Times New Roman" panose="02020603050405020304" pitchFamily="18" charset="0"/>
            </a:rPr>
            <a:t>vắn</a:t>
          </a:r>
          <a:r>
            <a:rPr>
              <a:solidFill>
                <a:schemeClr val="tx2"/>
              </a:solidFill>
              <a:latin typeface="Times New Roman" panose="02020603050405020304" pitchFamily="18" charset="0"/>
            </a:rPr>
            <a:t> </a:t>
          </a:r>
          <a:r>
            <a:rPr dirty="0">
              <a:solidFill>
                <a:schemeClr val="tx2"/>
              </a:solidFill>
              <a:latin typeface="Times New Roman" panose="02020603050405020304" pitchFamily="18" charset="0"/>
            </a:rPr>
            <a:t/>
          </a:r>
          <a:endParaRPr dirty="0">
            <a:solidFill>
              <a:schemeClr val="tx2"/>
            </a:solidFill>
            <a:latin typeface="Times New Roman" panose="02020603050405020304" pitchFamily="18" charset="0"/>
          </a:endParaRPr>
        </a:p>
        <a:p>
          <a:pPr eaLnBrk="0" hangingPunct="0"/>
          <a:r>
            <a:rPr dirty="0">
              <a:solidFill>
                <a:schemeClr val="tx2"/>
              </a:solidFill>
              <a:latin typeface="Times New Roman" panose="02020603050405020304" pitchFamily="18" charset="0"/>
            </a:rPr>
            <a:t>tắt</a:t>
          </a:r>
          <a:r>
            <a:rPr>
              <a:solidFill>
                <a:schemeClr val="tx2"/>
              </a:solidFill>
              <a:latin typeface="Times New Roman" panose="02020603050405020304" pitchFamily="18" charset="0"/>
            </a:rPr>
            <a:t> </a:t>
          </a:r>
          <a:r>
            <a:rPr dirty="0">
              <a:solidFill>
                <a:schemeClr val="tx2"/>
              </a:solidFill>
              <a:latin typeface="Times New Roman" panose="02020603050405020304" pitchFamily="18" charset="0"/>
            </a:rPr>
            <a:t>của</a:t>
          </a:r>
          <a:r>
            <a:rPr>
              <a:solidFill>
                <a:schemeClr val="tx2"/>
              </a:solidFill>
              <a:latin typeface="Times New Roman" panose="02020603050405020304" pitchFamily="18" charset="0"/>
            </a:rPr>
            <a:t> </a:t>
          </a:r>
          <a:r>
            <a:rPr dirty="0" err="1">
              <a:solidFill>
                <a:schemeClr val="tx2"/>
              </a:solidFill>
              <a:latin typeface="Times New Roman" panose="02020603050405020304" pitchFamily="18" charset="0"/>
            </a:rPr>
            <a:t>Đảng</a:t>
          </a:r>
          <a:r>
            <a:rPr>
              <a:solidFill>
                <a:schemeClr val="tx2"/>
              </a:solidFill>
              <a:latin typeface="Times New Roman" panose="02020603050405020304" pitchFamily="18" charset="0"/>
            </a:rPr>
            <a:t/>
          </a:r>
          <a:endParaRPr>
            <a:solidFill>
              <a:schemeClr val="tx2"/>
            </a:solidFill>
            <a:latin typeface="Times New Roman" panose="02020603050405020304" pitchFamily="18" charset="0"/>
          </a:endParaRPr>
        </a:p>
      </dgm:t>
    </dgm:pt>
    <dgm:pt modelId="{3270835B-DFCB-483E-B1A1-2F92E61F2A7E}" cxnId="{43F18BB1-F1B7-48E7-841D-29D4656F40B7}" type="parTrans">
      <dgm:prSet/>
      <dgm:spPr/>
    </dgm:pt>
    <dgm:pt modelId="{D4FA5093-473B-45B4-ACA9-BDE88942E182}" cxnId="{43F18BB1-F1B7-48E7-841D-29D4656F40B7}" type="sibTrans">
      <dgm:prSet/>
      <dgm:spPr/>
    </dgm:pt>
    <dgm:pt modelId="{D1815E3E-6A3B-420D-868B-9241DB9BC5FB}">
      <dgm:prSet/>
      <dgm:spPr/>
      <dgm:t>
        <a:bodyPr vert="horz" wrap="square" lIns="0" tIns="0" rIns="0" bIns="0" anchor="ctr" anchorCtr="0"/>
        <a:p>
          <a:pPr eaLnBrk="0" hangingPunct="0"/>
          <a:r>
            <a:rPr dirty="0" err="1">
              <a:solidFill>
                <a:schemeClr val="tx2"/>
              </a:solidFill>
              <a:latin typeface="Times New Roman" panose="02020603050405020304" pitchFamily="18" charset="0"/>
            </a:rPr>
            <a:t>Chương</a:t>
          </a:r>
          <a:r>
            <a:rPr>
              <a:solidFill>
                <a:schemeClr val="tx2"/>
              </a:solidFill>
              <a:latin typeface="Times New Roman" panose="02020603050405020304" pitchFamily="18" charset="0"/>
            </a:rPr>
            <a:t> </a:t>
          </a:r>
          <a:r>
            <a:rPr dirty="0" err="1">
              <a:solidFill>
                <a:schemeClr val="tx2"/>
              </a:solidFill>
              <a:latin typeface="Times New Roman" panose="02020603050405020304" pitchFamily="18" charset="0"/>
            </a:rPr>
            <a:t>trình</a:t>
          </a:r>
          <a:r>
            <a:rPr>
              <a:solidFill>
                <a:schemeClr val="tx2"/>
              </a:solidFill>
              <a:latin typeface="Times New Roman" panose="02020603050405020304" pitchFamily="18" charset="0"/>
            </a:rPr>
            <a:t> </a:t>
          </a:r>
          <a:r>
            <a:rPr dirty="0" err="1">
              <a:solidFill>
                <a:schemeClr val="tx2"/>
              </a:solidFill>
              <a:latin typeface="Times New Roman" panose="02020603050405020304" pitchFamily="18" charset="0"/>
            </a:rPr>
            <a:t>tóm</a:t>
          </a:r>
          <a:r>
            <a:rPr>
              <a:solidFill>
                <a:schemeClr val="tx2"/>
              </a:solidFill>
              <a:latin typeface="Times New Roman" panose="02020603050405020304" pitchFamily="18" charset="0"/>
            </a:rPr>
            <a:t> </a:t>
          </a:r>
          <a:r>
            <a:rPr dirty="0">
              <a:solidFill>
                <a:schemeClr val="tx2"/>
              </a:solidFill>
              <a:latin typeface="Times New Roman" panose="02020603050405020304" pitchFamily="18" charset="0"/>
            </a:rPr>
            <a:t/>
          </a:r>
          <a:endParaRPr dirty="0">
            <a:solidFill>
              <a:schemeClr val="tx2"/>
            </a:solidFill>
            <a:latin typeface="Times New Roman" panose="02020603050405020304" pitchFamily="18" charset="0"/>
          </a:endParaRPr>
        </a:p>
        <a:p>
          <a:pPr eaLnBrk="0" hangingPunct="0"/>
          <a:r>
            <a:rPr dirty="0">
              <a:solidFill>
                <a:schemeClr val="tx2"/>
              </a:solidFill>
              <a:latin typeface="Times New Roman" panose="02020603050405020304" pitchFamily="18" charset="0"/>
            </a:rPr>
            <a:t>Tắt của</a:t>
          </a:r>
          <a:r>
            <a:rPr>
              <a:solidFill>
                <a:schemeClr val="tx2"/>
              </a:solidFill>
              <a:latin typeface="Times New Roman" panose="02020603050405020304" pitchFamily="18" charset="0"/>
            </a:rPr>
            <a:t> </a:t>
          </a:r>
          <a:r>
            <a:rPr dirty="0" err="1">
              <a:solidFill>
                <a:schemeClr val="tx2"/>
              </a:solidFill>
              <a:latin typeface="Times New Roman" panose="02020603050405020304" pitchFamily="18" charset="0"/>
            </a:rPr>
            <a:t>Đảng</a:t>
          </a:r>
          <a:r>
            <a:rPr>
              <a:solidFill>
                <a:schemeClr val="tx2"/>
              </a:solidFill>
              <a:latin typeface="Times New Roman" panose="02020603050405020304" pitchFamily="18" charset="0"/>
            </a:rPr>
            <a:t/>
          </a:r>
          <a:endParaRPr>
            <a:solidFill>
              <a:schemeClr val="tx2"/>
            </a:solidFill>
            <a:latin typeface="Times New Roman" panose="02020603050405020304" pitchFamily="18" charset="0"/>
          </a:endParaRPr>
        </a:p>
      </dgm:t>
    </dgm:pt>
    <dgm:pt modelId="{EB5DB5A9-2424-4546-9148-9E4C879BECF5}" cxnId="{F80D5A4A-0210-4512-8806-3B4BE888E21F}" type="parTrans">
      <dgm:prSet/>
      <dgm:spPr/>
    </dgm:pt>
    <dgm:pt modelId="{4B1F36D5-F3EB-4268-B6A9-73AF332AD766}" cxnId="{F80D5A4A-0210-4512-8806-3B4BE888E21F}" type="sibTrans">
      <dgm:prSet/>
      <dgm:spPr/>
    </dgm:pt>
    <dgm:pt modelId="{447238AF-0EFA-4836-92D3-41A04D40117F}" type="pres">
      <dgm:prSet presAssocID="{BB61A915-CB3A-42BD-B954-62855312AEA4}" presName="hierChild1">
        <dgm:presLayoutVars>
          <dgm:orgChart val="1"/>
          <dgm:chPref val="1"/>
          <dgm:dir/>
          <dgm:animOne val="branch"/>
          <dgm:animLvl val="lvl"/>
          <dgm:resizeHandles/>
        </dgm:presLayoutVars>
      </dgm:prSet>
      <dgm:spPr/>
    </dgm:pt>
    <dgm:pt modelId="{20C64B5C-E77F-420C-8615-1AEAADDEE328}" type="pres">
      <dgm:prSet presAssocID="{3FDD84F1-1831-4DB2-BE36-F21231ABDED1}" presName="hierRoot1">
        <dgm:presLayoutVars>
          <dgm:hierBranch/>
        </dgm:presLayoutVars>
      </dgm:prSet>
      <dgm:spPr/>
    </dgm:pt>
    <dgm:pt modelId="{83091375-F509-4E39-AAB2-53A6DFE33DDD}" type="pres">
      <dgm:prSet presAssocID="{3FDD84F1-1831-4DB2-BE36-F21231ABDED1}" presName="rootComposite1"/>
      <dgm:spPr/>
    </dgm:pt>
    <dgm:pt modelId="{C5D1D131-DDA5-4D5E-9FF3-3871EC049CA6}" type="pres">
      <dgm:prSet presAssocID="{3FDD84F1-1831-4DB2-BE36-F21231ABDED1}" presName="hierChild2"/>
      <dgm:spPr/>
    </dgm:pt>
    <dgm:pt modelId="{3FA090DA-ED58-4DB5-956D-F040CCCE4530}" type="pres">
      <dgm:prSet presAssocID="{3FDD84F1-1831-4DB2-BE36-F21231ABDED1}" presName="hierChild3"/>
      <dgm:spPr/>
    </dgm:pt>
    <dgm:pt modelId="{1B30EBAC-7F28-4CD4-ACB7-102667B7A9E8}" type="pres">
      <dgm:prSet presAssocID="{3FDD84F1-1831-4DB2-BE36-F21231ABDED1}" presName="rootText1" presStyleLbl="node0" presStyleIdx="0" presStyleCnt="1">
        <dgm:presLayoutVars>
          <dgm:chPref val="3"/>
        </dgm:presLayoutVars>
      </dgm:prSet>
      <dgm:spPr/>
    </dgm:pt>
    <dgm:pt modelId="{E87812DC-7C0A-451B-A0F2-06E4D08948FE}" type="pres">
      <dgm:prSet presAssocID="{3FDD84F1-1831-4DB2-BE36-F21231ABDED1}" presName="rootConnector1" presStyleLbl="node1"/>
      <dgm:spPr/>
    </dgm:pt>
    <dgm:pt modelId="{E27D849A-81D5-45D8-AA2F-D8D82BA392EA}" type="pres">
      <dgm:prSet presAssocID="{3F4C1CB9-F59D-4366-872C-762639938741}" presName="Name35" presStyleLbl="parChTrans1D2" presStyleIdx="0" presStyleCnt="3"/>
      <dgm:spPr/>
    </dgm:pt>
    <dgm:pt modelId="{325267DD-2373-49C7-9A80-33295F98A3C9}" type="pres">
      <dgm:prSet presAssocID="{EDB8BEF9-FF35-4A59-9891-FEC406466FFF}" presName="hierRoot2">
        <dgm:presLayoutVars>
          <dgm:hierBranch/>
        </dgm:presLayoutVars>
      </dgm:prSet>
      <dgm:spPr/>
    </dgm:pt>
    <dgm:pt modelId="{C32F143A-F196-472A-B44B-910BE6DF46B4}" type="pres">
      <dgm:prSet presAssocID="{EDB8BEF9-FF35-4A59-9891-FEC406466FFF}" presName="rootComposite"/>
      <dgm:spPr/>
    </dgm:pt>
    <dgm:pt modelId="{02E72B51-6E2A-4929-B850-80F0A1B2D086}" type="pres">
      <dgm:prSet presAssocID="{EDB8BEF9-FF35-4A59-9891-FEC406466FFF}" presName="hierChild4"/>
      <dgm:spPr/>
    </dgm:pt>
    <dgm:pt modelId="{27D5E7A9-C88A-46F5-B998-958EF29313C9}" type="pres">
      <dgm:prSet presAssocID="{EDB8BEF9-FF35-4A59-9891-FEC406466FFF}" presName="hierChild5"/>
      <dgm:spPr/>
    </dgm:pt>
    <dgm:pt modelId="{4B759982-0C0B-4682-9A27-7BB87E857942}" type="pres">
      <dgm:prSet presAssocID="{EDB8BEF9-FF35-4A59-9891-FEC406466FFF}" presName="rootText" presStyleLbl="node2" presStyleIdx="0" presStyleCnt="3">
        <dgm:presLayoutVars>
          <dgm:chPref val="3"/>
        </dgm:presLayoutVars>
      </dgm:prSet>
      <dgm:spPr/>
    </dgm:pt>
    <dgm:pt modelId="{8E451496-94E0-4449-8741-83F7B37D75D6}" type="pres">
      <dgm:prSet presAssocID="{EDB8BEF9-FF35-4A59-9891-FEC406466FFF}" presName="rootConnector" presStyleLbl="node2" presStyleIdx="0" presStyleCnt="3"/>
      <dgm:spPr/>
    </dgm:pt>
    <dgm:pt modelId="{C0DC2BC3-45FA-41A9-AB6A-D13BFDEF1648}" type="pres">
      <dgm:prSet presAssocID="{3270835B-DFCB-483E-B1A1-2F92E61F2A7E}" presName="Name35" presStyleLbl="parChTrans1D2" presStyleIdx="1" presStyleCnt="3"/>
      <dgm:spPr/>
    </dgm:pt>
    <dgm:pt modelId="{C6AF69D2-FBDC-4044-BD5E-B8A402B68437}" type="pres">
      <dgm:prSet presAssocID="{3FA3CD14-0516-4890-B937-25122E3CE1A5}" presName="hierRoot2">
        <dgm:presLayoutVars>
          <dgm:hierBranch/>
        </dgm:presLayoutVars>
      </dgm:prSet>
      <dgm:spPr/>
    </dgm:pt>
    <dgm:pt modelId="{1034AD67-5810-4B3F-88C0-6CF15A3C93B0}" type="pres">
      <dgm:prSet presAssocID="{3FA3CD14-0516-4890-B937-25122E3CE1A5}" presName="rootComposite"/>
      <dgm:spPr/>
    </dgm:pt>
    <dgm:pt modelId="{2224FCF0-00F1-4364-8A13-DA3EAFE717E7}" type="pres">
      <dgm:prSet presAssocID="{3FA3CD14-0516-4890-B937-25122E3CE1A5}" presName="hierChild4"/>
      <dgm:spPr/>
    </dgm:pt>
    <dgm:pt modelId="{52FD9EC1-91AD-4A9D-9183-67ACDBA59059}" type="pres">
      <dgm:prSet presAssocID="{3FA3CD14-0516-4890-B937-25122E3CE1A5}" presName="hierChild5"/>
      <dgm:spPr/>
    </dgm:pt>
    <dgm:pt modelId="{C55FFAD4-D7D0-48B3-8AD3-1ABE9DCD7CF4}" type="pres">
      <dgm:prSet presAssocID="{3FA3CD14-0516-4890-B937-25122E3CE1A5}" presName="rootText" presStyleLbl="node2" presStyleIdx="1" presStyleCnt="3">
        <dgm:presLayoutVars>
          <dgm:chPref val="3"/>
        </dgm:presLayoutVars>
      </dgm:prSet>
      <dgm:spPr/>
    </dgm:pt>
    <dgm:pt modelId="{BF29CAA5-487E-48FF-9A64-C5DE2BF717C1}" type="pres">
      <dgm:prSet presAssocID="{3FA3CD14-0516-4890-B937-25122E3CE1A5}" presName="rootConnector" presStyleLbl="node2" presStyleIdx="1" presStyleCnt="3"/>
      <dgm:spPr/>
    </dgm:pt>
    <dgm:pt modelId="{F3D8EDB5-E563-4D0F-AE9A-28C652AD18E2}" type="pres">
      <dgm:prSet presAssocID="{EB5DB5A9-2424-4546-9148-9E4C879BECF5}" presName="Name35" presStyleLbl="parChTrans1D2" presStyleIdx="2" presStyleCnt="3"/>
      <dgm:spPr/>
    </dgm:pt>
    <dgm:pt modelId="{E6DFCA1B-275D-4BC7-BE8C-076295A16E29}" type="pres">
      <dgm:prSet presAssocID="{D1815E3E-6A3B-420D-868B-9241DB9BC5FB}" presName="hierRoot2">
        <dgm:presLayoutVars>
          <dgm:hierBranch/>
        </dgm:presLayoutVars>
      </dgm:prSet>
      <dgm:spPr/>
    </dgm:pt>
    <dgm:pt modelId="{02C6026F-C607-4CF5-BDA3-B8C5A48AB2B7}" type="pres">
      <dgm:prSet presAssocID="{D1815E3E-6A3B-420D-868B-9241DB9BC5FB}" presName="rootComposite"/>
      <dgm:spPr/>
    </dgm:pt>
    <dgm:pt modelId="{A4DAC77C-118E-41DA-BC4A-00F0658A8AC8}" type="pres">
      <dgm:prSet presAssocID="{D1815E3E-6A3B-420D-868B-9241DB9BC5FB}" presName="hierChild4"/>
      <dgm:spPr/>
    </dgm:pt>
    <dgm:pt modelId="{8C87B836-AC44-459A-B85F-789DF17677AF}" type="pres">
      <dgm:prSet presAssocID="{D1815E3E-6A3B-420D-868B-9241DB9BC5FB}" presName="hierChild5"/>
      <dgm:spPr/>
    </dgm:pt>
    <dgm:pt modelId="{0CF3FD3A-4B5D-4C56-AB1D-448FF6CB0C00}" type="pres">
      <dgm:prSet presAssocID="{D1815E3E-6A3B-420D-868B-9241DB9BC5FB}" presName="rootText" presStyleLbl="node2" presStyleIdx="2" presStyleCnt="3">
        <dgm:presLayoutVars>
          <dgm:chPref val="3"/>
        </dgm:presLayoutVars>
      </dgm:prSet>
      <dgm:spPr/>
    </dgm:pt>
    <dgm:pt modelId="{A1150E5C-1C49-4F17-A098-C5129E085389}" type="pres">
      <dgm:prSet presAssocID="{D1815E3E-6A3B-420D-868B-9241DB9BC5FB}" presName="rootConnector" presStyleLbl="node2" presStyleIdx="2" presStyleCnt="3"/>
      <dgm:spPr/>
    </dgm:pt>
  </dgm:ptLst>
  <dgm:cxnLst>
    <dgm:cxn modelId="{22291EE0-DEDC-4714-8F20-EC23DE9746EF}" srcId="{BB61A915-CB3A-42BD-B954-62855312AEA4}" destId="{3FDD84F1-1831-4DB2-BE36-F21231ABDED1}" srcOrd="0" destOrd="0" parTransId="{C656D244-0CE1-40A0-A044-DDB0F6062934}" sibTransId="{58130BE1-E3C7-4DD5-BC3D-70D5DB9101E1}"/>
    <dgm:cxn modelId="{2BAF8637-81F0-4B49-820E-FAF09FD49FED}" srcId="{3FDD84F1-1831-4DB2-BE36-F21231ABDED1}" destId="{EDB8BEF9-FF35-4A59-9891-FEC406466FFF}" srcOrd="0" destOrd="0" parTransId="{3F4C1CB9-F59D-4366-872C-762639938741}" sibTransId="{B5F2F684-D485-40E3-8062-F0453A56843C}"/>
    <dgm:cxn modelId="{43F18BB1-F1B7-48E7-841D-29D4656F40B7}" srcId="{3FDD84F1-1831-4DB2-BE36-F21231ABDED1}" destId="{3FA3CD14-0516-4890-B937-25122E3CE1A5}" srcOrd="1" destOrd="0" parTransId="{3270835B-DFCB-483E-B1A1-2F92E61F2A7E}" sibTransId="{D4FA5093-473B-45B4-ACA9-BDE88942E182}"/>
    <dgm:cxn modelId="{F80D5A4A-0210-4512-8806-3B4BE888E21F}" srcId="{3FDD84F1-1831-4DB2-BE36-F21231ABDED1}" destId="{D1815E3E-6A3B-420D-868B-9241DB9BC5FB}" srcOrd="2" destOrd="0" parTransId="{EB5DB5A9-2424-4546-9148-9E4C879BECF5}" sibTransId="{4B1F36D5-F3EB-4268-B6A9-73AF332AD766}"/>
    <dgm:cxn modelId="{37449A1F-261D-446D-9866-A081CEFAFA19}" type="presOf" srcId="{BB61A915-CB3A-42BD-B954-62855312AEA4}" destId="{447238AF-0EFA-4836-92D3-41A04D40117F}" srcOrd="0" destOrd="0"/>
    <dgm:cxn modelId="{94F10E80-9AAD-48C3-AC7B-376B55D8E2A7}" type="presParOf" srcId="{447238AF-0EFA-4836-92D3-41A04D40117F}" destId="{20C64B5C-E77F-420C-8615-1AEAADDEE328}" srcOrd="0" destOrd="0"/>
    <dgm:cxn modelId="{3FECB855-A0FC-4736-9C70-7B72676D50EB}" type="presParOf" srcId="{20C64B5C-E77F-420C-8615-1AEAADDEE328}" destId="{83091375-F509-4E39-AAB2-53A6DFE33DDD}" srcOrd="0" destOrd="0"/>
    <dgm:cxn modelId="{F27DC7AA-409C-4B29-95D6-B999AD7749D8}" type="presParOf" srcId="{20C64B5C-E77F-420C-8615-1AEAADDEE328}" destId="{C5D1D131-DDA5-4D5E-9FF3-3871EC049CA6}" srcOrd="1" destOrd="0"/>
    <dgm:cxn modelId="{078244D9-7499-4F98-A850-798F51E2E132}" type="presParOf" srcId="{20C64B5C-E77F-420C-8615-1AEAADDEE328}" destId="{3FA090DA-ED58-4DB5-956D-F040CCCE4530}" srcOrd="2" destOrd="0"/>
    <dgm:cxn modelId="{7F3E9CBB-7110-40EC-AF65-013CBFC3AEC6}" type="presParOf" srcId="{83091375-F509-4E39-AAB2-53A6DFE33DDD}" destId="{1B30EBAC-7F28-4CD4-ACB7-102667B7A9E8}" srcOrd="0" destOrd="0"/>
    <dgm:cxn modelId="{6379C44D-B92B-4DE9-AA91-B4F325D6BDA2}" type="presOf" srcId="{3FDD84F1-1831-4DB2-BE36-F21231ABDED1}" destId="{1B30EBAC-7F28-4CD4-ACB7-102667B7A9E8}" srcOrd="0" destOrd="0"/>
    <dgm:cxn modelId="{87FC4D50-EF25-4992-B3AB-4D86E07FB1D4}" type="presParOf" srcId="{83091375-F509-4E39-AAB2-53A6DFE33DDD}" destId="{E87812DC-7C0A-451B-A0F2-06E4D08948FE}" srcOrd="1" destOrd="0"/>
    <dgm:cxn modelId="{712120D7-278B-4D61-888D-D922F1008BEC}" type="presOf" srcId="{3FDD84F1-1831-4DB2-BE36-F21231ABDED1}" destId="{E87812DC-7C0A-451B-A0F2-06E4D08948FE}" srcOrd="0" destOrd="0"/>
    <dgm:cxn modelId="{434646E4-3947-4342-9D22-29E72A7216E3}" type="presParOf" srcId="{C5D1D131-DDA5-4D5E-9FF3-3871EC049CA6}" destId="{E27D849A-81D5-45D8-AA2F-D8D82BA392EA}" srcOrd="0" destOrd="0"/>
    <dgm:cxn modelId="{A4ADF445-7E32-4F3A-8172-2AD936C2A659}" type="presOf" srcId="{3F4C1CB9-F59D-4366-872C-762639938741}" destId="{E27D849A-81D5-45D8-AA2F-D8D82BA392EA}" srcOrd="0" destOrd="0"/>
    <dgm:cxn modelId="{ECFFBC9A-6A55-4419-A666-B65328715239}" type="presParOf" srcId="{C5D1D131-DDA5-4D5E-9FF3-3871EC049CA6}" destId="{325267DD-2373-49C7-9A80-33295F98A3C9}" srcOrd="1" destOrd="0"/>
    <dgm:cxn modelId="{EB77C7DA-8131-4037-9B09-F9A24CD7623B}" type="presParOf" srcId="{325267DD-2373-49C7-9A80-33295F98A3C9}" destId="{C32F143A-F196-472A-B44B-910BE6DF46B4}" srcOrd="0" destOrd="0"/>
    <dgm:cxn modelId="{7480A0B3-FED8-46AA-BE30-4759F318444A}" type="presParOf" srcId="{325267DD-2373-49C7-9A80-33295F98A3C9}" destId="{02E72B51-6E2A-4929-B850-80F0A1B2D086}" srcOrd="1" destOrd="0"/>
    <dgm:cxn modelId="{6D8B1F1F-B9FE-4935-B345-50FD49D9A20F}" type="presParOf" srcId="{325267DD-2373-49C7-9A80-33295F98A3C9}" destId="{27D5E7A9-C88A-46F5-B998-958EF29313C9}" srcOrd="2" destOrd="0"/>
    <dgm:cxn modelId="{44633DF0-6B64-498E-B343-A1E295718EE7}" type="presParOf" srcId="{C32F143A-F196-472A-B44B-910BE6DF46B4}" destId="{4B759982-0C0B-4682-9A27-7BB87E857942}" srcOrd="0" destOrd="0"/>
    <dgm:cxn modelId="{43B04DA0-3CC3-4FBA-B240-7983838D522C}" type="presOf" srcId="{EDB8BEF9-FF35-4A59-9891-FEC406466FFF}" destId="{4B759982-0C0B-4682-9A27-7BB87E857942}" srcOrd="0" destOrd="0"/>
    <dgm:cxn modelId="{8E4B4E22-84AD-4442-92E7-6980559CD665}" type="presParOf" srcId="{C32F143A-F196-472A-B44B-910BE6DF46B4}" destId="{8E451496-94E0-4449-8741-83F7B37D75D6}" srcOrd="1" destOrd="0"/>
    <dgm:cxn modelId="{D5C14FC8-A5EE-4086-BEDC-72D87690527C}" type="presOf" srcId="{EDB8BEF9-FF35-4A59-9891-FEC406466FFF}" destId="{8E451496-94E0-4449-8741-83F7B37D75D6}" srcOrd="0" destOrd="0"/>
    <dgm:cxn modelId="{E8D70C94-1A25-415D-A52C-B469BAFC2B9F}" type="presParOf" srcId="{C5D1D131-DDA5-4D5E-9FF3-3871EC049CA6}" destId="{C0DC2BC3-45FA-41A9-AB6A-D13BFDEF1648}" srcOrd="2" destOrd="0"/>
    <dgm:cxn modelId="{CA3468DC-4327-48A2-BD7C-AF93B7680F62}" type="presOf" srcId="{3270835B-DFCB-483E-B1A1-2F92E61F2A7E}" destId="{C0DC2BC3-45FA-41A9-AB6A-D13BFDEF1648}" srcOrd="0" destOrd="0"/>
    <dgm:cxn modelId="{577A98F9-D0F7-4488-A0C8-7C1805476351}" type="presParOf" srcId="{C5D1D131-DDA5-4D5E-9FF3-3871EC049CA6}" destId="{C6AF69D2-FBDC-4044-BD5E-B8A402B68437}" srcOrd="3" destOrd="0"/>
    <dgm:cxn modelId="{ADA5E479-400F-4831-AA34-F6CE743FCF82}" type="presParOf" srcId="{C6AF69D2-FBDC-4044-BD5E-B8A402B68437}" destId="{1034AD67-5810-4B3F-88C0-6CF15A3C93B0}" srcOrd="0" destOrd="0"/>
    <dgm:cxn modelId="{B92C24A0-226F-4D1E-B11D-AC4FCDC024E5}" type="presParOf" srcId="{C6AF69D2-FBDC-4044-BD5E-B8A402B68437}" destId="{2224FCF0-00F1-4364-8A13-DA3EAFE717E7}" srcOrd="1" destOrd="0"/>
    <dgm:cxn modelId="{CCC64E79-45B6-47FE-8E35-EDD53E481E0C}" type="presParOf" srcId="{C6AF69D2-FBDC-4044-BD5E-B8A402B68437}" destId="{52FD9EC1-91AD-4A9D-9183-67ACDBA59059}" srcOrd="2" destOrd="0"/>
    <dgm:cxn modelId="{387E237C-E9B2-4E57-B7AD-44B89BAF16F5}" type="presParOf" srcId="{1034AD67-5810-4B3F-88C0-6CF15A3C93B0}" destId="{C55FFAD4-D7D0-48B3-8AD3-1ABE9DCD7CF4}" srcOrd="0" destOrd="0"/>
    <dgm:cxn modelId="{24824F40-C459-458F-8AAF-3EAB76EE78D4}" type="presOf" srcId="{3FA3CD14-0516-4890-B937-25122E3CE1A5}" destId="{C55FFAD4-D7D0-48B3-8AD3-1ABE9DCD7CF4}" srcOrd="0" destOrd="0"/>
    <dgm:cxn modelId="{F30C189C-DC29-47E7-B0BD-EA65EAEEA8B3}" type="presParOf" srcId="{1034AD67-5810-4B3F-88C0-6CF15A3C93B0}" destId="{BF29CAA5-487E-48FF-9A64-C5DE2BF717C1}" srcOrd="1" destOrd="0"/>
    <dgm:cxn modelId="{71D5A973-CE06-4850-B352-478BF2ED03E5}" type="presOf" srcId="{3FA3CD14-0516-4890-B937-25122E3CE1A5}" destId="{BF29CAA5-487E-48FF-9A64-C5DE2BF717C1}" srcOrd="0" destOrd="0"/>
    <dgm:cxn modelId="{40B663B0-D06D-4813-8BC8-8BE7B7A39AE5}" type="presParOf" srcId="{C5D1D131-DDA5-4D5E-9FF3-3871EC049CA6}" destId="{F3D8EDB5-E563-4D0F-AE9A-28C652AD18E2}" srcOrd="4" destOrd="0"/>
    <dgm:cxn modelId="{072F90BA-2C45-4E84-A349-9E4A5AE323A0}" type="presOf" srcId="{EB5DB5A9-2424-4546-9148-9E4C879BECF5}" destId="{F3D8EDB5-E563-4D0F-AE9A-28C652AD18E2}" srcOrd="0" destOrd="0"/>
    <dgm:cxn modelId="{09BA161F-1422-4917-9AEC-CF3699302AD9}" type="presParOf" srcId="{C5D1D131-DDA5-4D5E-9FF3-3871EC049CA6}" destId="{E6DFCA1B-275D-4BC7-BE8C-076295A16E29}" srcOrd="5" destOrd="0"/>
    <dgm:cxn modelId="{C7FDC2F2-C093-404C-A829-CDE70C78FC05}" type="presParOf" srcId="{E6DFCA1B-275D-4BC7-BE8C-076295A16E29}" destId="{02C6026F-C607-4CF5-BDA3-B8C5A48AB2B7}" srcOrd="0" destOrd="0"/>
    <dgm:cxn modelId="{0C4B1210-E11F-4522-8DC2-D49B974DBC8A}" type="presParOf" srcId="{E6DFCA1B-275D-4BC7-BE8C-076295A16E29}" destId="{A4DAC77C-118E-41DA-BC4A-00F0658A8AC8}" srcOrd="1" destOrd="0"/>
    <dgm:cxn modelId="{DF481392-A216-481C-8DC3-0EDD3BF5C411}" type="presParOf" srcId="{E6DFCA1B-275D-4BC7-BE8C-076295A16E29}" destId="{8C87B836-AC44-459A-B85F-789DF17677AF}" srcOrd="2" destOrd="0"/>
    <dgm:cxn modelId="{89184543-38A9-410A-8BC8-5B43F1E7907A}" type="presParOf" srcId="{02C6026F-C607-4CF5-BDA3-B8C5A48AB2B7}" destId="{0CF3FD3A-4B5D-4C56-AB1D-448FF6CB0C00}" srcOrd="0" destOrd="0"/>
    <dgm:cxn modelId="{A4F83905-9E93-4F70-97C6-5420177EF6BF}" type="presOf" srcId="{D1815E3E-6A3B-420D-868B-9241DB9BC5FB}" destId="{0CF3FD3A-4B5D-4C56-AB1D-448FF6CB0C00}" srcOrd="0" destOrd="0"/>
    <dgm:cxn modelId="{A1753CE1-B7E2-4B92-806F-EBB872FB9999}" type="presParOf" srcId="{02C6026F-C607-4CF5-BDA3-B8C5A48AB2B7}" destId="{A1150E5C-1C49-4F17-A098-C5129E085389}" srcOrd="1" destOrd="0"/>
    <dgm:cxn modelId="{92C2A162-582A-4601-A7CA-0F6C29FFEB04}" type="presOf" srcId="{D1815E3E-6A3B-420D-868B-9241DB9BC5FB}" destId="{A1150E5C-1C49-4F17-A098-C5129E085389}" srcOrd="0" destOrd="0"/>
  </dgm:cxnLst>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5293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293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1204"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5293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5293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a:defRPr sz="12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293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pic"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pic" idx="1"/>
          </p:nvPr>
        </p:nvSpPr>
        <p:spPr>
          <a:xfrm>
            <a:off x="457200" y="16002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a:defRPr sz="14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2051"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a:defRPr sz="1400" smtClean="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hemeOverride" Target="../theme/themeOverr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3.xml"/><Relationship Id="rId1"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4.xml"/><Relationship Id="rId1"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20.xml"/><Relationship Id="rId1" Type="http://schemas.openxmlformats.org/officeDocument/2006/relationships/image" Target="../media/image2.GIF"/></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21.xml"/><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2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25.xml"/><Relationship Id="rId1" Type="http://schemas.openxmlformats.org/officeDocument/2006/relationships/image" Target="../media/image2.GI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2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28.xml"/><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image" Target="../media/image13.jpe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29.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30.xml"/><Relationship Id="rId1" Type="http://schemas.openxmlformats.org/officeDocument/2006/relationships/image" Target="../media/image2.GIF"/></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hemeOverride" Target="../theme/themeOverride31.xml"/><Relationship Id="rId7" Type="http://schemas.openxmlformats.org/officeDocument/2006/relationships/image" Target="../media/image23.jpeg"/><Relationship Id="rId6" Type="http://schemas.openxmlformats.org/officeDocument/2006/relationships/image" Target="../media/image22.jpe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32.xml"/><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35.xml"/><Relationship Id="rId1"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37.xml"/><Relationship Id="rId1" Type="http://schemas.openxmlformats.org/officeDocument/2006/relationships/image" Target="../media/image2.GIF"/></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38.xml"/><Relationship Id="rId1" Type="http://schemas.openxmlformats.org/officeDocument/2006/relationships/image" Target="../media/image2.GIF"/></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40.xml"/><Relationship Id="rId1" Type="http://schemas.openxmlformats.org/officeDocument/2006/relationships/image" Target="../media/image2.GIF"/></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hemeOverride" Target="../theme/themeOverride42.xml"/><Relationship Id="rId1"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6.xml"/><Relationship Id="rId1"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hemeOverride" Target="../theme/themeOverride7.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8.xml"/><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9.xml"/><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Oval 2"/>
          <p:cNvSpPr/>
          <p:nvPr/>
        </p:nvSpPr>
        <p:spPr>
          <a:xfrm>
            <a:off x="3733800" y="457200"/>
            <a:ext cx="2216150" cy="955675"/>
          </a:xfrm>
          <a:prstGeom prst="ellipse">
            <a:avLst/>
          </a:prstGeom>
          <a:gradFill>
            <a:gsLst>
              <a:gs pos="0">
                <a:srgbClr val="012D86"/>
              </a:gs>
              <a:gs pos="100000">
                <a:srgbClr val="0E2557"/>
              </a:gs>
            </a:gsLst>
            <a:lin scaled="0"/>
          </a:gradFill>
          <a:ln w="38100" cap="flat" cmpd="sng">
            <a:solidFill>
              <a:srgbClr val="FF0000"/>
            </a:solidFill>
            <a:prstDash val="solid"/>
            <a:headEnd type="none" w="med" len="med"/>
            <a:tailEnd type="none" w="med" len="med"/>
          </a:ln>
        </p:spPr>
        <p:txBody>
          <a:bodyPr anchor="ctr" anchorCtr="0"/>
          <a:p>
            <a:pPr eaLnBrk="0" hangingPunct="0"/>
            <a:r>
              <a:rPr sz="2000" b="1" u="sng" dirty="0">
                <a:solidFill>
                  <a:schemeClr val="tx1"/>
                </a:solidFill>
                <a:latin typeface="Arial" panose="020B0604020202020204" pitchFamily="34" charset="0"/>
              </a:rPr>
              <a:t>BÀI 13</a:t>
            </a:r>
            <a:endParaRPr sz="2000" b="1" u="sng" dirty="0">
              <a:solidFill>
                <a:schemeClr val="tx1"/>
              </a:solidFill>
              <a:latin typeface="Arial" panose="020B0604020202020204" pitchFamily="34" charset="0"/>
            </a:endParaRPr>
          </a:p>
        </p:txBody>
      </p:sp>
      <p:sp>
        <p:nvSpPr>
          <p:cNvPr id="5123" name="Text Box 3"/>
          <p:cNvSpPr txBox="1"/>
          <p:nvPr/>
        </p:nvSpPr>
        <p:spPr>
          <a:xfrm>
            <a:off x="688975" y="1905000"/>
            <a:ext cx="8305800" cy="946150"/>
          </a:xfrm>
          <a:prstGeom prst="rect">
            <a:avLst/>
          </a:prstGeom>
          <a:noFill/>
          <a:ln w="9525">
            <a:noFill/>
          </a:ln>
        </p:spPr>
        <p:txBody>
          <a:bodyPr>
            <a:spAutoFit/>
          </a:bodyPr>
          <a:p>
            <a:pPr>
              <a:spcBef>
                <a:spcPct val="50000"/>
              </a:spcBef>
            </a:pPr>
            <a:r>
              <a:rPr sz="2800" b="1" dirty="0">
                <a:solidFill>
                  <a:srgbClr val="FFFF00"/>
                </a:solidFill>
                <a:latin typeface="Times New Roman" panose="02020603050405020304" pitchFamily="18" charset="0"/>
              </a:rPr>
              <a:t>PHONG TRÀO DÂN TỘC DÂN CHỦ Ở VIỆT NAM TỪ 1925 ĐẾN NĂM 1930</a:t>
            </a:r>
            <a:endParaRPr sz="2800" b="1" dirty="0">
              <a:solidFill>
                <a:srgbClr val="FFFF00"/>
              </a:solidFill>
              <a:latin typeface="Times New Roman" panose="02020603050405020304" pitchFamily="18" charset="0"/>
            </a:endParaRPr>
          </a:p>
        </p:txBody>
      </p:sp>
      <p:pic>
        <p:nvPicPr>
          <p:cNvPr id="2" name="Picture 1"/>
          <p:cNvPicPr>
            <a:picLocks noChangeAspect="1" noChangeArrowheads="1"/>
          </p:cNvPicPr>
          <p:nvPr>
            <p:ph/>
          </p:nvPr>
        </p:nvPicPr>
        <p:blipFill>
          <a:blip r:embed="rId1">
            <a:extLst>
              <a:ext uri="{28A0092B-C50C-407E-A947-70E740481C1C}">
                <a14:useLocalDpi xmlns:a14="http://schemas.microsoft.com/office/drawing/2010/main" val="0"/>
              </a:ext>
            </a:extLst>
          </a:blip>
          <a:srcRect/>
          <a:stretch>
            <a:fillRect/>
          </a:stretch>
        </p:blipFill>
        <p:spPr>
          <a:xfrm>
            <a:off x="1598295" y="3124200"/>
            <a:ext cx="6487160" cy="3505835"/>
          </a:xfrm>
          <a:prstGeom prst="rect">
            <a:avLst/>
          </a:prstGeom>
          <a:noFill/>
          <a:ln>
            <a:noFill/>
          </a:ln>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Oval 2"/>
          <p:cNvSpPr/>
          <p:nvPr/>
        </p:nvSpPr>
        <p:spPr>
          <a:xfrm>
            <a:off x="3733800" y="76200"/>
            <a:ext cx="1295400" cy="762000"/>
          </a:xfrm>
          <a:prstGeom prst="ellipse">
            <a:avLst/>
          </a:prstGeom>
          <a:solidFill>
            <a:schemeClr val="hlink"/>
          </a:solidFill>
          <a:ln w="38100" cap="flat" cmpd="sng">
            <a:solidFill>
              <a:srgbClr val="FF0000"/>
            </a:solidFill>
            <a:prstDash val="solid"/>
            <a:headEnd type="none" w="med" len="med"/>
            <a:tailEnd type="none" w="med" len="med"/>
          </a:ln>
        </p:spPr>
        <p:txBody>
          <a:bodyPr anchor="ctr" anchorCtr="0"/>
          <a:p>
            <a:pPr eaLnBrk="0" hangingPunct="0"/>
            <a:r>
              <a:rPr sz="1600" b="1" u="sng" dirty="0">
                <a:solidFill>
                  <a:schemeClr val="accent1"/>
                </a:solidFill>
                <a:latin typeface="Arial" panose="020B0604020202020204" pitchFamily="34" charset="0"/>
              </a:rPr>
              <a:t>BÀI 13</a:t>
            </a:r>
            <a:endParaRPr sz="1600" b="1" u="sng" dirty="0">
              <a:solidFill>
                <a:schemeClr val="accent1"/>
              </a:solidFill>
              <a:latin typeface="Arial" panose="020B0604020202020204" pitchFamily="34" charset="0"/>
            </a:endParaRPr>
          </a:p>
        </p:txBody>
      </p:sp>
      <p:sp>
        <p:nvSpPr>
          <p:cNvPr id="13315" name="Text Box 3"/>
          <p:cNvSpPr txBox="1"/>
          <p:nvPr/>
        </p:nvSpPr>
        <p:spPr>
          <a:xfrm>
            <a:off x="457200" y="762000"/>
            <a:ext cx="8305800" cy="946150"/>
          </a:xfrm>
          <a:prstGeom prst="rect">
            <a:avLst/>
          </a:prstGeom>
          <a:noFill/>
          <a:ln w="9525">
            <a:noFill/>
          </a:ln>
        </p:spPr>
        <p:txBody>
          <a:bodyPr>
            <a:spAutoFit/>
          </a:bodyPr>
          <a:p>
            <a:pPr>
              <a:spcBef>
                <a:spcPct val="50000"/>
              </a:spcBef>
            </a:pPr>
            <a:r>
              <a:rPr sz="2800" b="1" dirty="0">
                <a:solidFill>
                  <a:srgbClr val="FFFF00"/>
                </a:solidFill>
                <a:latin typeface="Times New Roman" panose="02020603050405020304" pitchFamily="18" charset="0"/>
              </a:rPr>
              <a:t>PHONG TRÀO DÂN TỘC DÂN CHỦ Ở VIỆT NAM TỪ 1925 ĐẾN NĂM 1930</a:t>
            </a:r>
            <a:endParaRPr sz="2800" b="1" dirty="0">
              <a:solidFill>
                <a:srgbClr val="FFFF00"/>
              </a:solidFill>
              <a:latin typeface="Times New Roman" panose="02020603050405020304" pitchFamily="18" charset="0"/>
            </a:endParaRPr>
          </a:p>
        </p:txBody>
      </p:sp>
      <p:sp>
        <p:nvSpPr>
          <p:cNvPr id="13316" name="Text Box 4"/>
          <p:cNvSpPr txBox="1"/>
          <p:nvPr/>
        </p:nvSpPr>
        <p:spPr>
          <a:xfrm>
            <a:off x="0" y="1676400"/>
            <a:ext cx="9144000" cy="460375"/>
          </a:xfrm>
          <a:prstGeom prst="rect">
            <a:avLst/>
          </a:prstGeom>
          <a:noFill/>
          <a:ln w="9525">
            <a:noFill/>
          </a:ln>
        </p:spPr>
        <p:txBody>
          <a:bodyPr>
            <a:spAutoFit/>
          </a:bodyPr>
          <a:p>
            <a:pPr algn="l">
              <a:spcBef>
                <a:spcPct val="50000"/>
              </a:spcBef>
            </a:pPr>
            <a:r>
              <a:rPr sz="2400" b="1" dirty="0">
                <a:solidFill>
                  <a:srgbClr val="FF9900"/>
                </a:solidFill>
                <a:latin typeface="Arial" panose="020B0604020202020204" pitchFamily="34" charset="0"/>
              </a:rPr>
              <a:t>I</a:t>
            </a:r>
            <a:r>
              <a:rPr lang="en-US" sz="2400" b="1" dirty="0">
                <a:solidFill>
                  <a:srgbClr val="FF9900"/>
                </a:solidFill>
                <a:latin typeface="Arial" panose="020B0604020202020204" pitchFamily="34" charset="0"/>
              </a:rPr>
              <a:t>.</a:t>
            </a:r>
            <a:r>
              <a:rPr sz="2400" b="1" dirty="0">
                <a:solidFill>
                  <a:srgbClr val="FF9900"/>
                </a:solidFill>
                <a:latin typeface="Arial" panose="020B0604020202020204" pitchFamily="34" charset="0"/>
              </a:rPr>
              <a:t> </a:t>
            </a:r>
            <a:r>
              <a:rPr sz="2400" b="1" u="sng" dirty="0">
                <a:solidFill>
                  <a:srgbClr val="FF9900"/>
                </a:solidFill>
                <a:latin typeface="Arial" panose="020B0604020202020204" pitchFamily="34" charset="0"/>
              </a:rPr>
              <a:t>SỰ RA ĐỜI VÀ HOẠT ĐỘNG CỦA 3 TỔ CHỨC CÁCH MẠNG</a:t>
            </a:r>
            <a:endParaRPr sz="2400" b="1" u="sng" dirty="0">
              <a:solidFill>
                <a:srgbClr val="FF9900"/>
              </a:solidFill>
              <a:latin typeface="Arial" panose="020B0604020202020204" pitchFamily="34" charset="0"/>
            </a:endParaRPr>
          </a:p>
        </p:txBody>
      </p:sp>
      <p:sp>
        <p:nvSpPr>
          <p:cNvPr id="13317" name="Text Box 5"/>
          <p:cNvSpPr txBox="1"/>
          <p:nvPr/>
        </p:nvSpPr>
        <p:spPr>
          <a:xfrm>
            <a:off x="152400" y="2133600"/>
            <a:ext cx="7543800" cy="491490"/>
          </a:xfrm>
          <a:prstGeom prst="rect">
            <a:avLst/>
          </a:prstGeom>
          <a:noFill/>
          <a:ln w="9525">
            <a:noFill/>
          </a:ln>
        </p:spPr>
        <p:txBody>
          <a:bodyPr>
            <a:spAutoFit/>
          </a:bodyPr>
          <a:p>
            <a:pPr algn="l">
              <a:spcBef>
                <a:spcPct val="50000"/>
              </a:spcBef>
            </a:pPr>
            <a:r>
              <a:rPr sz="2600" b="1" dirty="0">
                <a:solidFill>
                  <a:srgbClr val="FF9900"/>
                </a:solidFill>
                <a:latin typeface="Arial" panose="020B0604020202020204" pitchFamily="34" charset="0"/>
              </a:rPr>
              <a:t>1</a:t>
            </a:r>
            <a:r>
              <a:rPr lang="en-US" sz="2600" b="1" dirty="0">
                <a:solidFill>
                  <a:srgbClr val="FF9900"/>
                </a:solidFill>
                <a:latin typeface="Arial" panose="020B0604020202020204" pitchFamily="34" charset="0"/>
              </a:rPr>
              <a:t>.</a:t>
            </a:r>
            <a:r>
              <a:rPr sz="2600" b="1" dirty="0">
                <a:solidFill>
                  <a:srgbClr val="FF9900"/>
                </a:solidFill>
                <a:latin typeface="Arial" panose="020B0604020202020204" pitchFamily="34" charset="0"/>
              </a:rPr>
              <a:t> </a:t>
            </a:r>
            <a:r>
              <a:rPr sz="2600" b="1" u="sng" dirty="0">
                <a:solidFill>
                  <a:srgbClr val="FF9900"/>
                </a:solidFill>
                <a:latin typeface="Arial" panose="020B0604020202020204" pitchFamily="34" charset="0"/>
              </a:rPr>
              <a:t>Hội Việt Nam cách mạng Thanh niên</a:t>
            </a:r>
            <a:r>
              <a:rPr sz="2600" b="1" dirty="0">
                <a:solidFill>
                  <a:srgbClr val="FF9900"/>
                </a:solidFill>
                <a:latin typeface="Arial" panose="020B0604020202020204" pitchFamily="34" charset="0"/>
              </a:rPr>
              <a:t> </a:t>
            </a:r>
            <a:endParaRPr sz="2600" b="1" dirty="0">
              <a:solidFill>
                <a:srgbClr val="FF9900"/>
              </a:solidFill>
              <a:latin typeface="Arial" panose="020B0604020202020204" pitchFamily="34" charset="0"/>
            </a:endParaRPr>
          </a:p>
        </p:txBody>
      </p:sp>
      <p:sp>
        <p:nvSpPr>
          <p:cNvPr id="13318" name="Text Box 6"/>
          <p:cNvSpPr txBox="1"/>
          <p:nvPr/>
        </p:nvSpPr>
        <p:spPr>
          <a:xfrm>
            <a:off x="228600" y="2590800"/>
            <a:ext cx="3429000" cy="491490"/>
          </a:xfrm>
          <a:prstGeom prst="rect">
            <a:avLst/>
          </a:prstGeom>
          <a:noFill/>
          <a:ln w="9525">
            <a:noFill/>
          </a:ln>
        </p:spPr>
        <p:txBody>
          <a:bodyPr>
            <a:spAutoFit/>
          </a:bodyPr>
          <a:p>
            <a:pPr algn="l">
              <a:spcBef>
                <a:spcPct val="50000"/>
              </a:spcBef>
            </a:pPr>
            <a:r>
              <a:rPr sz="2400" b="1" dirty="0">
                <a:latin typeface="Arial" panose="020B0604020202020204" pitchFamily="34" charset="0"/>
              </a:rPr>
              <a:t>a</a:t>
            </a:r>
            <a:r>
              <a:rPr lang="en-US" sz="2400" b="1" dirty="0">
                <a:latin typeface="Arial" panose="020B0604020202020204" pitchFamily="34" charset="0"/>
              </a:rPr>
              <a:t>.</a:t>
            </a:r>
            <a:r>
              <a:rPr sz="2600" b="1" dirty="0">
                <a:latin typeface="Arial" panose="020B0604020202020204" pitchFamily="34" charset="0"/>
              </a:rPr>
              <a:t> </a:t>
            </a:r>
            <a:r>
              <a:rPr sz="2600" b="1" u="sng" dirty="0">
                <a:latin typeface="Arial" panose="020B0604020202020204" pitchFamily="34" charset="0"/>
              </a:rPr>
              <a:t>Sự thành lập</a:t>
            </a:r>
            <a:endParaRPr sz="2600" b="1" u="sng" dirty="0">
              <a:latin typeface="Arial" panose="020B0604020202020204" pitchFamily="34" charset="0"/>
            </a:endParaRPr>
          </a:p>
        </p:txBody>
      </p:sp>
      <p:sp>
        <p:nvSpPr>
          <p:cNvPr id="13319" name="Text Box 7"/>
          <p:cNvSpPr txBox="1"/>
          <p:nvPr/>
        </p:nvSpPr>
        <p:spPr>
          <a:xfrm>
            <a:off x="228600" y="3124200"/>
            <a:ext cx="2819400" cy="491490"/>
          </a:xfrm>
          <a:prstGeom prst="rect">
            <a:avLst/>
          </a:prstGeom>
          <a:noFill/>
          <a:ln w="9525">
            <a:noFill/>
          </a:ln>
        </p:spPr>
        <p:txBody>
          <a:bodyPr>
            <a:spAutoFit/>
          </a:bodyPr>
          <a:p>
            <a:pPr algn="l">
              <a:spcBef>
                <a:spcPct val="50000"/>
              </a:spcBef>
            </a:pPr>
            <a:r>
              <a:rPr sz="2600" b="1" dirty="0">
                <a:latin typeface="Arial" panose="020B0604020202020204" pitchFamily="34" charset="0"/>
              </a:rPr>
              <a:t>b</a:t>
            </a:r>
            <a:r>
              <a:rPr lang="en-US" sz="2600" b="1" dirty="0">
                <a:latin typeface="Arial" panose="020B0604020202020204" pitchFamily="34" charset="0"/>
              </a:rPr>
              <a:t>.</a:t>
            </a:r>
            <a:r>
              <a:rPr sz="2600" b="1" dirty="0">
                <a:latin typeface="Arial" panose="020B0604020202020204" pitchFamily="34" charset="0"/>
              </a:rPr>
              <a:t> </a:t>
            </a:r>
            <a:r>
              <a:rPr sz="2600" b="1" u="sng" dirty="0">
                <a:latin typeface="Arial" panose="020B0604020202020204" pitchFamily="34" charset="0"/>
              </a:rPr>
              <a:t>Hoạt động</a:t>
            </a:r>
            <a:endParaRPr sz="2600" b="1" u="sng" dirty="0">
              <a:latin typeface="Arial" panose="020B0604020202020204" pitchFamily="34" charset="0"/>
            </a:endParaRPr>
          </a:p>
        </p:txBody>
      </p:sp>
      <p:sp>
        <p:nvSpPr>
          <p:cNvPr id="150538" name="Text Box 10"/>
          <p:cNvSpPr txBox="1"/>
          <p:nvPr/>
        </p:nvSpPr>
        <p:spPr>
          <a:xfrm>
            <a:off x="228600" y="3657600"/>
            <a:ext cx="8534400" cy="2041525"/>
          </a:xfrm>
          <a:prstGeom prst="rect">
            <a:avLst/>
          </a:prstGeom>
          <a:noFill/>
          <a:ln w="9525">
            <a:noFill/>
          </a:ln>
        </p:spPr>
        <p:txBody>
          <a:bodyPr>
            <a:spAutoFit/>
          </a:bodyPr>
          <a:p>
            <a:pPr algn="l">
              <a:spcBef>
                <a:spcPct val="50000"/>
              </a:spcBef>
            </a:pPr>
            <a:r>
              <a:rPr sz="3200" dirty="0">
                <a:latin typeface="Times New Roman" panose="02020603050405020304" pitchFamily="18" charset="0"/>
              </a:rPr>
              <a:t>- Năm 1928-1929, Hội VNCM Thanh niên thực hiện chủ trương “vô sản hoá”, đưa cán bộ, hội viên vào hầm mỏ, đồn điền, nhà máy…tiến hành tuyên truyền vân động, nâng cao ý thức chính trị. </a:t>
            </a:r>
            <a:endParaRPr sz="3200"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0538">
                                            <p:txEl>
                                              <p:charRg st="0" end="184"/>
                                            </p:txEl>
                                          </p:spTgt>
                                        </p:tgtEl>
                                        <p:attrNameLst>
                                          <p:attrName>style.visibility</p:attrName>
                                        </p:attrNameLst>
                                      </p:cBhvr>
                                      <p:to>
                                        <p:strVal val="visible"/>
                                      </p:to>
                                    </p:set>
                                    <p:anim calcmode="discrete" valueType="clr">
                                      <p:cBhvr override="childStyle">
                                        <p:cTn id="7" dur="80"/>
                                        <p:tgtEl>
                                          <p:spTgt spid="150538">
                                            <p:txEl>
                                              <p:charRg st="0" end="18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0538">
                                            <p:txEl>
                                              <p:charRg st="0" end="184"/>
                                            </p:txEl>
                                          </p:spTgt>
                                        </p:tgtEl>
                                        <p:attrNameLst>
                                          <p:attrName>fillcolor</p:attrName>
                                        </p:attrNameLst>
                                      </p:cBhvr>
                                      <p:tavLst>
                                        <p:tav tm="0">
                                          <p:val>
                                            <p:clrVal>
                                              <a:schemeClr val="accent2"/>
                                            </p:clrVal>
                                          </p:val>
                                        </p:tav>
                                        <p:tav tm="50000">
                                          <p:val>
                                            <p:clrVal>
                                              <a:schemeClr val="hlink"/>
                                            </p:clrVal>
                                          </p:val>
                                        </p:tav>
                                      </p:tavLst>
                                    </p:anim>
                                    <p:set>
                                      <p:cBhvr>
                                        <p:cTn id="9" dur="80"/>
                                        <p:tgtEl>
                                          <p:spTgt spid="150538">
                                            <p:txEl>
                                              <p:charRg st="0" end="18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Oval 2"/>
          <p:cNvSpPr/>
          <p:nvPr/>
        </p:nvSpPr>
        <p:spPr>
          <a:xfrm>
            <a:off x="3810000" y="76200"/>
            <a:ext cx="1295400" cy="762000"/>
          </a:xfrm>
          <a:prstGeom prst="ellipse">
            <a:avLst/>
          </a:prstGeom>
          <a:solidFill>
            <a:srgbClr val="FFFF00"/>
          </a:solidFill>
          <a:ln w="38100" cap="flat" cmpd="sng">
            <a:solidFill>
              <a:srgbClr val="FF0000"/>
            </a:solidFill>
            <a:prstDash val="solid"/>
            <a:headEnd type="none" w="med" len="med"/>
            <a:tailEnd type="none" w="med" len="med"/>
          </a:ln>
        </p:spPr>
        <p:txBody>
          <a:bodyPr anchor="ctr" anchorCtr="0"/>
          <a:p>
            <a:pPr eaLnBrk="0" hangingPunct="0"/>
            <a:r>
              <a:rPr b="1" u="sng" dirty="0">
                <a:solidFill>
                  <a:schemeClr val="accent1"/>
                </a:solidFill>
                <a:latin typeface="Arial" panose="020B0604020202020204" pitchFamily="34" charset="0"/>
              </a:rPr>
              <a:t>BÀI 13</a:t>
            </a:r>
            <a:endParaRPr b="1" u="sng" dirty="0">
              <a:solidFill>
                <a:schemeClr val="accent1"/>
              </a:solidFill>
              <a:latin typeface="Arial" panose="020B0604020202020204" pitchFamily="34" charset="0"/>
            </a:endParaRPr>
          </a:p>
        </p:txBody>
      </p:sp>
      <p:sp>
        <p:nvSpPr>
          <p:cNvPr id="14339" name="Text Box 3"/>
          <p:cNvSpPr txBox="1"/>
          <p:nvPr/>
        </p:nvSpPr>
        <p:spPr>
          <a:xfrm>
            <a:off x="457200" y="762000"/>
            <a:ext cx="8305800" cy="946150"/>
          </a:xfrm>
          <a:prstGeom prst="rect">
            <a:avLst/>
          </a:prstGeom>
          <a:noFill/>
          <a:ln w="9525">
            <a:noFill/>
          </a:ln>
        </p:spPr>
        <p:txBody>
          <a:bodyPr>
            <a:spAutoFit/>
          </a:bodyPr>
          <a:p>
            <a:pPr>
              <a:spcBef>
                <a:spcPct val="50000"/>
              </a:spcBef>
            </a:pPr>
            <a:r>
              <a:rPr sz="2800" b="1" dirty="0">
                <a:solidFill>
                  <a:srgbClr val="FFFF00"/>
                </a:solidFill>
                <a:latin typeface="Times New Roman" panose="02020603050405020304" pitchFamily="18" charset="0"/>
              </a:rPr>
              <a:t>PHONG TRÀO DÂN TỘC DÂN CHỦ Ở VIỆT NAM TỪ 1925 ĐẾN NĂM 1930</a:t>
            </a:r>
            <a:endParaRPr sz="2800" b="1" dirty="0">
              <a:solidFill>
                <a:srgbClr val="FFFF00"/>
              </a:solidFill>
              <a:latin typeface="Times New Roman" panose="02020603050405020304" pitchFamily="18" charset="0"/>
            </a:endParaRPr>
          </a:p>
        </p:txBody>
      </p:sp>
      <p:sp>
        <p:nvSpPr>
          <p:cNvPr id="14340" name="Text Box 4"/>
          <p:cNvSpPr txBox="1"/>
          <p:nvPr/>
        </p:nvSpPr>
        <p:spPr>
          <a:xfrm>
            <a:off x="0" y="1676400"/>
            <a:ext cx="9144000" cy="460375"/>
          </a:xfrm>
          <a:prstGeom prst="rect">
            <a:avLst/>
          </a:prstGeom>
          <a:noFill/>
          <a:ln w="9525">
            <a:noFill/>
          </a:ln>
        </p:spPr>
        <p:txBody>
          <a:bodyPr>
            <a:spAutoFit/>
          </a:bodyPr>
          <a:p>
            <a:pPr algn="l">
              <a:spcBef>
                <a:spcPct val="50000"/>
              </a:spcBef>
            </a:pPr>
            <a:r>
              <a:rPr sz="2400" b="1" dirty="0">
                <a:solidFill>
                  <a:schemeClr val="tx2"/>
                </a:solidFill>
                <a:latin typeface="Arial" panose="020B0604020202020204" pitchFamily="34" charset="0"/>
              </a:rPr>
              <a:t>I</a:t>
            </a:r>
            <a:r>
              <a:rPr lang="en-US" sz="2400" b="1" dirty="0">
                <a:solidFill>
                  <a:schemeClr val="tx2"/>
                </a:solidFill>
                <a:latin typeface="Arial" panose="020B0604020202020204" pitchFamily="34" charset="0"/>
              </a:rPr>
              <a:t>.</a:t>
            </a:r>
            <a:r>
              <a:rPr sz="2400" b="1" dirty="0">
                <a:solidFill>
                  <a:schemeClr val="tx2"/>
                </a:solidFill>
                <a:latin typeface="Arial" panose="020B0604020202020204" pitchFamily="34" charset="0"/>
              </a:rPr>
              <a:t> </a:t>
            </a:r>
            <a:r>
              <a:rPr sz="2400" b="1" u="sng" dirty="0">
                <a:solidFill>
                  <a:schemeClr val="tx2"/>
                </a:solidFill>
                <a:latin typeface="Arial" panose="020B0604020202020204" pitchFamily="34" charset="0"/>
              </a:rPr>
              <a:t>SỰ RA ĐỜI VÀ HOẠT ĐỘNG CỦA 3 TỔ CHỨC CÁCH MẠNG</a:t>
            </a:r>
            <a:endParaRPr sz="2400" b="1" u="sng" dirty="0">
              <a:solidFill>
                <a:schemeClr val="tx2"/>
              </a:solidFill>
              <a:latin typeface="Arial" panose="020B0604020202020204" pitchFamily="34" charset="0"/>
            </a:endParaRPr>
          </a:p>
        </p:txBody>
      </p:sp>
      <p:sp>
        <p:nvSpPr>
          <p:cNvPr id="14341" name="Text Box 5"/>
          <p:cNvSpPr txBox="1"/>
          <p:nvPr/>
        </p:nvSpPr>
        <p:spPr>
          <a:xfrm>
            <a:off x="152400" y="2133600"/>
            <a:ext cx="7543800" cy="521970"/>
          </a:xfrm>
          <a:prstGeom prst="rect">
            <a:avLst/>
          </a:prstGeom>
          <a:noFill/>
          <a:ln w="9525">
            <a:noFill/>
          </a:ln>
        </p:spPr>
        <p:txBody>
          <a:bodyPr>
            <a:spAutoFit/>
          </a:bodyPr>
          <a:p>
            <a:pPr algn="l">
              <a:spcBef>
                <a:spcPct val="50000"/>
              </a:spcBef>
            </a:pPr>
            <a:r>
              <a:rPr sz="2800" b="1" dirty="0">
                <a:solidFill>
                  <a:srgbClr val="FFFF00"/>
                </a:solidFill>
                <a:latin typeface="Times New Roman" panose="02020603050405020304" pitchFamily="18" charset="0"/>
              </a:rPr>
              <a:t>1</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Hội Việt Nam cách mạng Thanh niên</a:t>
            </a:r>
            <a:r>
              <a:rPr sz="2800" b="1" dirty="0">
                <a:solidFill>
                  <a:srgbClr val="FFFF00"/>
                </a:solidFill>
                <a:latin typeface="Times New Roman" panose="02020603050405020304" pitchFamily="18" charset="0"/>
              </a:rPr>
              <a:t> </a:t>
            </a:r>
            <a:endParaRPr sz="2800" b="1" dirty="0">
              <a:solidFill>
                <a:srgbClr val="FFFF00"/>
              </a:solidFill>
              <a:latin typeface="Times New Roman" panose="02020603050405020304" pitchFamily="18" charset="0"/>
            </a:endParaRPr>
          </a:p>
        </p:txBody>
      </p:sp>
      <p:sp>
        <p:nvSpPr>
          <p:cNvPr id="14342" name="Text Box 6"/>
          <p:cNvSpPr txBox="1"/>
          <p:nvPr/>
        </p:nvSpPr>
        <p:spPr>
          <a:xfrm>
            <a:off x="228600" y="2590800"/>
            <a:ext cx="34290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a</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Sự thành lập</a:t>
            </a:r>
            <a:endParaRPr sz="2800" b="1" u="sng" dirty="0">
              <a:latin typeface="Times New Roman" panose="02020603050405020304" pitchFamily="18" charset="0"/>
            </a:endParaRPr>
          </a:p>
        </p:txBody>
      </p:sp>
      <p:sp>
        <p:nvSpPr>
          <p:cNvPr id="14343" name="Text Box 7"/>
          <p:cNvSpPr txBox="1"/>
          <p:nvPr/>
        </p:nvSpPr>
        <p:spPr>
          <a:xfrm>
            <a:off x="228600" y="3124200"/>
            <a:ext cx="28194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b</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Hoạt động</a:t>
            </a:r>
            <a:endParaRPr sz="2800" b="1" u="sng" dirty="0">
              <a:latin typeface="Times New Roman" panose="02020603050405020304" pitchFamily="18" charset="0"/>
            </a:endParaRPr>
          </a:p>
        </p:txBody>
      </p:sp>
      <p:sp>
        <p:nvSpPr>
          <p:cNvPr id="152585" name="Text Box 9"/>
          <p:cNvSpPr txBox="1"/>
          <p:nvPr/>
        </p:nvSpPr>
        <p:spPr>
          <a:xfrm>
            <a:off x="228600" y="3581400"/>
            <a:ext cx="8915400" cy="2041525"/>
          </a:xfrm>
          <a:prstGeom prst="rect">
            <a:avLst/>
          </a:prstGeom>
          <a:noFill/>
          <a:ln w="9525">
            <a:noFill/>
          </a:ln>
        </p:spPr>
        <p:txBody>
          <a:bodyPr>
            <a:spAutoFit/>
          </a:bodyPr>
          <a:p>
            <a:pPr algn="l">
              <a:spcBef>
                <a:spcPct val="50000"/>
              </a:spcBef>
            </a:pPr>
            <a:r>
              <a:rPr sz="3200" dirty="0">
                <a:latin typeface="Times New Roman" panose="02020603050405020304" pitchFamily="18" charset="0"/>
              </a:rPr>
              <a:t>- Sự truyền bá chủ nghĩa Mác-Lênin, đã khiến cho phong trào công nhân Việt Nam từ năm 1928 trở đi có chuyển biến về chất, tạo điều kiện cho sự ra đời của 3 tổ chức cộng sản ở Việt Nam năm 1929.</a:t>
            </a:r>
            <a:endParaRPr sz="3200"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2585"/>
                                        </p:tgtEl>
                                        <p:attrNameLst>
                                          <p:attrName>style.visibility</p:attrName>
                                        </p:attrNameLst>
                                      </p:cBhvr>
                                      <p:to>
                                        <p:strVal val="visible"/>
                                      </p:to>
                                    </p:set>
                                    <p:anim calcmode="discrete" valueType="clr">
                                      <p:cBhvr override="childStyle">
                                        <p:cTn id="7" dur="80"/>
                                        <p:tgtEl>
                                          <p:spTgt spid="1525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2585"/>
                                        </p:tgtEl>
                                        <p:attrNameLst>
                                          <p:attrName>fillcolor</p:attrName>
                                        </p:attrNameLst>
                                      </p:cBhvr>
                                      <p:tavLst>
                                        <p:tav tm="0">
                                          <p:val>
                                            <p:clrVal>
                                              <a:schemeClr val="accent2"/>
                                            </p:clrVal>
                                          </p:val>
                                        </p:tav>
                                        <p:tav tm="50000">
                                          <p:val>
                                            <p:clrVal>
                                              <a:schemeClr val="hlink"/>
                                            </p:clrVal>
                                          </p:val>
                                        </p:tav>
                                      </p:tavLst>
                                    </p:anim>
                                    <p:set>
                                      <p:cBhvr>
                                        <p:cTn id="9" dur="80"/>
                                        <p:tgtEl>
                                          <p:spTgt spid="1525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Oval 2"/>
          <p:cNvSpPr/>
          <p:nvPr/>
        </p:nvSpPr>
        <p:spPr>
          <a:xfrm>
            <a:off x="3733800" y="0"/>
            <a:ext cx="1689100" cy="762000"/>
          </a:xfrm>
          <a:prstGeom prst="ellipse">
            <a:avLst/>
          </a:prstGeom>
          <a:solidFill>
            <a:schemeClr val="hlink"/>
          </a:solidFill>
          <a:ln w="38100" cap="flat" cmpd="sng">
            <a:solidFill>
              <a:srgbClr val="FF0000"/>
            </a:solidFill>
            <a:prstDash val="solid"/>
            <a:headEnd type="none" w="med" len="med"/>
            <a:tailEnd type="none" w="med" len="med"/>
          </a:ln>
        </p:spPr>
        <p:txBody>
          <a:bodyPr anchor="ctr" anchorCtr="0"/>
          <a:p>
            <a:pPr eaLnBrk="0" hangingPunct="0"/>
            <a:r>
              <a:rPr sz="2000" b="1" u="sng" dirty="0">
                <a:solidFill>
                  <a:schemeClr val="accent1"/>
                </a:solidFill>
                <a:latin typeface="Arial" panose="020B0604020202020204" pitchFamily="34" charset="0"/>
              </a:rPr>
              <a:t>BÀI 13</a:t>
            </a:r>
            <a:endParaRPr sz="2000" b="1" u="sng" dirty="0">
              <a:solidFill>
                <a:schemeClr val="accent1"/>
              </a:solidFill>
              <a:latin typeface="Arial" panose="020B0604020202020204" pitchFamily="34" charset="0"/>
            </a:endParaRPr>
          </a:p>
        </p:txBody>
      </p:sp>
      <p:sp>
        <p:nvSpPr>
          <p:cNvPr id="15363" name="Text Box 3"/>
          <p:cNvSpPr txBox="1"/>
          <p:nvPr/>
        </p:nvSpPr>
        <p:spPr>
          <a:xfrm>
            <a:off x="457200" y="762000"/>
            <a:ext cx="8305800" cy="946150"/>
          </a:xfrm>
          <a:prstGeom prst="rect">
            <a:avLst/>
          </a:prstGeom>
          <a:noFill/>
          <a:ln w="9525">
            <a:noFill/>
          </a:ln>
        </p:spPr>
        <p:txBody>
          <a:bodyPr>
            <a:spAutoFit/>
          </a:bodyPr>
          <a:p>
            <a:pPr>
              <a:spcBef>
                <a:spcPct val="50000"/>
              </a:spcBef>
            </a:pPr>
            <a:r>
              <a:rPr sz="2800" b="1" dirty="0">
                <a:solidFill>
                  <a:srgbClr val="FFFF00"/>
                </a:solidFill>
                <a:latin typeface="Times New Roman" panose="02020603050405020304" pitchFamily="18" charset="0"/>
              </a:rPr>
              <a:t>PHONG TRÀO DÂN TỘC DÂN CHỦ Ở VIỆT NAM TỪ 1925 ĐẾN NĂM 1930</a:t>
            </a:r>
            <a:endParaRPr sz="2800" b="1" dirty="0">
              <a:solidFill>
                <a:srgbClr val="FFFF00"/>
              </a:solidFill>
              <a:latin typeface="Times New Roman" panose="02020603050405020304" pitchFamily="18" charset="0"/>
            </a:endParaRPr>
          </a:p>
        </p:txBody>
      </p:sp>
      <p:sp>
        <p:nvSpPr>
          <p:cNvPr id="15364" name="Text Box 4"/>
          <p:cNvSpPr txBox="1"/>
          <p:nvPr/>
        </p:nvSpPr>
        <p:spPr>
          <a:xfrm>
            <a:off x="0" y="1676400"/>
            <a:ext cx="9144000" cy="460375"/>
          </a:xfrm>
          <a:prstGeom prst="rect">
            <a:avLst/>
          </a:prstGeom>
          <a:noFill/>
          <a:ln w="9525">
            <a:noFill/>
          </a:ln>
        </p:spPr>
        <p:txBody>
          <a:bodyPr>
            <a:spAutoFit/>
          </a:bodyPr>
          <a:p>
            <a:pPr algn="l">
              <a:spcBef>
                <a:spcPct val="50000"/>
              </a:spcBef>
            </a:pPr>
            <a:r>
              <a:rPr sz="2400" b="1" dirty="0">
                <a:solidFill>
                  <a:srgbClr val="FFFF00"/>
                </a:solidFill>
                <a:latin typeface="Arial" panose="020B0604020202020204" pitchFamily="34" charset="0"/>
              </a:rPr>
              <a:t>I</a:t>
            </a:r>
            <a:r>
              <a:rPr lang="en-US" sz="2400" b="1" dirty="0">
                <a:solidFill>
                  <a:srgbClr val="FFFF00"/>
                </a:solidFill>
                <a:latin typeface="Arial" panose="020B0604020202020204" pitchFamily="34" charset="0"/>
              </a:rPr>
              <a:t>.</a:t>
            </a:r>
            <a:r>
              <a:rPr sz="2400" b="1" dirty="0">
                <a:solidFill>
                  <a:srgbClr val="FFFF00"/>
                </a:solidFill>
                <a:latin typeface="Arial" panose="020B0604020202020204" pitchFamily="34" charset="0"/>
              </a:rPr>
              <a:t> </a:t>
            </a:r>
            <a:r>
              <a:rPr sz="2400" b="1" u="sng" dirty="0">
                <a:solidFill>
                  <a:srgbClr val="FFFF00"/>
                </a:solidFill>
                <a:latin typeface="Arial" panose="020B0604020202020204" pitchFamily="34" charset="0"/>
              </a:rPr>
              <a:t>SỰ RA ĐỜI VÀ HOẠT ĐỘNG CỦA 3 TỔ CHỨC CÁCH MẠNG</a:t>
            </a:r>
            <a:endParaRPr sz="2400" b="1" u="sng" dirty="0">
              <a:solidFill>
                <a:srgbClr val="FFFF00"/>
              </a:solidFill>
              <a:latin typeface="Arial" panose="020B0604020202020204" pitchFamily="34" charset="0"/>
            </a:endParaRPr>
          </a:p>
        </p:txBody>
      </p:sp>
      <p:sp>
        <p:nvSpPr>
          <p:cNvPr id="15365" name="Text Box 5"/>
          <p:cNvSpPr txBox="1"/>
          <p:nvPr/>
        </p:nvSpPr>
        <p:spPr>
          <a:xfrm>
            <a:off x="152400" y="2133600"/>
            <a:ext cx="7543800" cy="491490"/>
          </a:xfrm>
          <a:prstGeom prst="rect">
            <a:avLst/>
          </a:prstGeom>
          <a:noFill/>
          <a:ln w="9525">
            <a:noFill/>
          </a:ln>
        </p:spPr>
        <p:txBody>
          <a:bodyPr>
            <a:spAutoFit/>
          </a:bodyPr>
          <a:p>
            <a:pPr algn="l">
              <a:spcBef>
                <a:spcPct val="50000"/>
              </a:spcBef>
            </a:pPr>
            <a:r>
              <a:rPr sz="2600" b="1" dirty="0">
                <a:solidFill>
                  <a:srgbClr val="FF9900"/>
                </a:solidFill>
                <a:latin typeface="Arial" panose="020B0604020202020204" pitchFamily="34" charset="0"/>
              </a:rPr>
              <a:t>1</a:t>
            </a:r>
            <a:r>
              <a:rPr lang="en-US" sz="2600" b="1" dirty="0">
                <a:solidFill>
                  <a:srgbClr val="FF9900"/>
                </a:solidFill>
                <a:latin typeface="Arial" panose="020B0604020202020204" pitchFamily="34" charset="0"/>
              </a:rPr>
              <a:t>.</a:t>
            </a:r>
            <a:r>
              <a:rPr sz="2600" b="1" dirty="0">
                <a:solidFill>
                  <a:srgbClr val="FF9900"/>
                </a:solidFill>
                <a:latin typeface="Arial" panose="020B0604020202020204" pitchFamily="34" charset="0"/>
              </a:rPr>
              <a:t> </a:t>
            </a:r>
            <a:r>
              <a:rPr sz="2600" b="1" u="sng" dirty="0">
                <a:solidFill>
                  <a:srgbClr val="FF9900"/>
                </a:solidFill>
                <a:latin typeface="Arial" panose="020B0604020202020204" pitchFamily="34" charset="0"/>
              </a:rPr>
              <a:t>Hội Việt Nam cách mạng Thanh niên</a:t>
            </a:r>
            <a:r>
              <a:rPr sz="2600" b="1" dirty="0">
                <a:solidFill>
                  <a:srgbClr val="FF9900"/>
                </a:solidFill>
                <a:latin typeface="Arial" panose="020B0604020202020204" pitchFamily="34" charset="0"/>
              </a:rPr>
              <a:t> </a:t>
            </a:r>
            <a:endParaRPr sz="2600" b="1" dirty="0">
              <a:solidFill>
                <a:srgbClr val="FF9900"/>
              </a:solidFill>
              <a:latin typeface="Arial" panose="020B0604020202020204" pitchFamily="34" charset="0"/>
            </a:endParaRPr>
          </a:p>
        </p:txBody>
      </p:sp>
      <p:sp>
        <p:nvSpPr>
          <p:cNvPr id="157705" name="Text Box 9"/>
          <p:cNvSpPr txBox="1"/>
          <p:nvPr/>
        </p:nvSpPr>
        <p:spPr>
          <a:xfrm>
            <a:off x="152400" y="2667000"/>
            <a:ext cx="5105400" cy="491490"/>
          </a:xfrm>
          <a:prstGeom prst="rect">
            <a:avLst/>
          </a:prstGeom>
          <a:noFill/>
          <a:ln w="9525">
            <a:noFill/>
          </a:ln>
        </p:spPr>
        <p:txBody>
          <a:bodyPr>
            <a:spAutoFit/>
          </a:bodyPr>
          <a:p>
            <a:pPr algn="l">
              <a:spcBef>
                <a:spcPct val="50000"/>
              </a:spcBef>
            </a:pPr>
            <a:r>
              <a:rPr sz="2600" b="1" dirty="0">
                <a:solidFill>
                  <a:srgbClr val="FF9900"/>
                </a:solidFill>
                <a:latin typeface="Arial" panose="020B0604020202020204" pitchFamily="34" charset="0"/>
              </a:rPr>
              <a:t>2</a:t>
            </a:r>
            <a:r>
              <a:rPr lang="en-US" sz="2600" b="1" dirty="0">
                <a:solidFill>
                  <a:srgbClr val="FF9900"/>
                </a:solidFill>
                <a:latin typeface="Arial" panose="020B0604020202020204" pitchFamily="34" charset="0"/>
              </a:rPr>
              <a:t>.</a:t>
            </a:r>
            <a:r>
              <a:rPr sz="2600" b="1" dirty="0">
                <a:solidFill>
                  <a:srgbClr val="FF9900"/>
                </a:solidFill>
                <a:latin typeface="Arial" panose="020B0604020202020204" pitchFamily="34" charset="0"/>
              </a:rPr>
              <a:t> </a:t>
            </a:r>
            <a:r>
              <a:rPr sz="2600" b="1" u="sng" dirty="0">
                <a:solidFill>
                  <a:srgbClr val="FF9900"/>
                </a:solidFill>
                <a:latin typeface="Arial" panose="020B0604020202020204" pitchFamily="34" charset="0"/>
              </a:rPr>
              <a:t>Tân Việt Cách mạng Đảng</a:t>
            </a:r>
            <a:r>
              <a:rPr lang="en-US" sz="2600" b="1" u="sng" dirty="0">
                <a:solidFill>
                  <a:srgbClr val="FF9900"/>
                </a:solidFill>
                <a:latin typeface="Arial" panose="020B0604020202020204" pitchFamily="34" charset="0"/>
              </a:rPr>
              <a:t> </a:t>
            </a:r>
            <a:endParaRPr sz="2600" u="sng" dirty="0">
              <a:latin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57705"/>
                                        </p:tgtEl>
                                        <p:attrNameLst>
                                          <p:attrName>style.visibility</p:attrName>
                                        </p:attrNameLst>
                                      </p:cBhvr>
                                      <p:to>
                                        <p:strVal val="visible"/>
                                      </p:to>
                                    </p:set>
                                    <p:anim calcmode="lin" valueType="num">
                                      <p:cBhvr>
                                        <p:cTn id="7" dur="1000" fill="hold"/>
                                        <p:tgtEl>
                                          <p:spTgt spid="157705"/>
                                        </p:tgtEl>
                                        <p:attrNameLst>
                                          <p:attrName>ppt_w</p:attrName>
                                        </p:attrNameLst>
                                      </p:cBhvr>
                                      <p:tavLst>
                                        <p:tav tm="0">
                                          <p:val>
                                            <p:fltVal val="0.000000"/>
                                          </p:val>
                                        </p:tav>
                                        <p:tav tm="100000">
                                          <p:val>
                                            <p:strVal val="#ppt_w"/>
                                          </p:val>
                                        </p:tav>
                                      </p:tavLst>
                                    </p:anim>
                                    <p:anim calcmode="lin" valueType="num">
                                      <p:cBhvr>
                                        <p:cTn id="8" dur="1000" fill="hold"/>
                                        <p:tgtEl>
                                          <p:spTgt spid="157705"/>
                                        </p:tgtEl>
                                        <p:attrNameLst>
                                          <p:attrName>ppt_h</p:attrName>
                                        </p:attrNameLst>
                                      </p:cBhvr>
                                      <p:tavLst>
                                        <p:tav tm="0">
                                          <p:val>
                                            <p:fltVal val="0.000000"/>
                                          </p:val>
                                        </p:tav>
                                        <p:tav tm="100000">
                                          <p:val>
                                            <p:strVal val="#ppt_h"/>
                                          </p:val>
                                        </p:tav>
                                      </p:tavLst>
                                    </p:anim>
                                    <p:anim calcmode="lin" valueType="num">
                                      <p:cBhvr>
                                        <p:cTn id="9" dur="1000" fill="hold"/>
                                        <p:tgtEl>
                                          <p:spTgt spid="157705"/>
                                        </p:tgtEl>
                                        <p:attrNameLst>
                                          <p:attrName>style.rotation</p:attrName>
                                        </p:attrNameLst>
                                      </p:cBhvr>
                                      <p:tavLst>
                                        <p:tav tm="0">
                                          <p:val>
                                            <p:fltVal val="90.000000"/>
                                          </p:val>
                                        </p:tav>
                                        <p:tav tm="100000">
                                          <p:val>
                                            <p:fltVal val="0.000000"/>
                                          </p:val>
                                        </p:tav>
                                      </p:tavLst>
                                    </p:anim>
                                    <p:animEffect transition="in" filter="fade">
                                      <p:cBhvr>
                                        <p:cTn id="10" dur="1000"/>
                                        <p:tgtEl>
                                          <p:spTgt spid="157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Oval 2"/>
          <p:cNvSpPr/>
          <p:nvPr/>
        </p:nvSpPr>
        <p:spPr>
          <a:xfrm>
            <a:off x="3810000" y="76200"/>
            <a:ext cx="1295400" cy="609600"/>
          </a:xfrm>
          <a:prstGeom prst="ellipse">
            <a:avLst/>
          </a:prstGeom>
          <a:solidFill>
            <a:schemeClr val="tx2"/>
          </a:solidFill>
          <a:ln w="38100" cap="flat" cmpd="sng">
            <a:solidFill>
              <a:srgbClr val="FF0000"/>
            </a:solidFill>
            <a:prstDash val="solid"/>
            <a:headEnd type="none" w="med" len="med"/>
            <a:tailEnd type="none" w="med" len="med"/>
          </a:ln>
        </p:spPr>
        <p:txBody>
          <a:bodyPr anchor="ctr" anchorCtr="0"/>
          <a:p>
            <a:pPr eaLnBrk="0" hangingPunct="0"/>
            <a:r>
              <a:rPr sz="1600" b="1" u="sng" dirty="0">
                <a:solidFill>
                  <a:schemeClr val="accent1"/>
                </a:solidFill>
                <a:latin typeface="Arial" panose="020B0604020202020204" pitchFamily="34" charset="0"/>
              </a:rPr>
              <a:t>BÀI 13</a:t>
            </a:r>
            <a:endParaRPr sz="1600" b="1" u="sng" dirty="0">
              <a:solidFill>
                <a:schemeClr val="accent1"/>
              </a:solidFill>
              <a:latin typeface="Arial" panose="020B0604020202020204" pitchFamily="34" charset="0"/>
            </a:endParaRPr>
          </a:p>
        </p:txBody>
      </p:sp>
      <p:sp>
        <p:nvSpPr>
          <p:cNvPr id="17411" name="Text Box 3"/>
          <p:cNvSpPr txBox="1"/>
          <p:nvPr/>
        </p:nvSpPr>
        <p:spPr>
          <a:xfrm>
            <a:off x="457200" y="762000"/>
            <a:ext cx="8305800" cy="946150"/>
          </a:xfrm>
          <a:prstGeom prst="rect">
            <a:avLst/>
          </a:prstGeom>
          <a:noFill/>
          <a:ln w="9525">
            <a:noFill/>
          </a:ln>
        </p:spPr>
        <p:txBody>
          <a:bodyPr>
            <a:spAutoFit/>
          </a:bodyPr>
          <a:p>
            <a:pPr>
              <a:spcBef>
                <a:spcPct val="50000"/>
              </a:spcBef>
            </a:pPr>
            <a:r>
              <a:rPr sz="2800" b="1" dirty="0">
                <a:solidFill>
                  <a:srgbClr val="FFFF00"/>
                </a:solidFill>
                <a:latin typeface="Times New Roman" panose="02020603050405020304" pitchFamily="18" charset="0"/>
              </a:rPr>
              <a:t>PHONG TRÀO DÂN TỘC DÂN CHỦ Ở VIỆT NAM TỪ 1925 ĐẾN NĂM 1930</a:t>
            </a:r>
            <a:endParaRPr sz="2800" b="1" dirty="0">
              <a:solidFill>
                <a:srgbClr val="FFFF00"/>
              </a:solidFill>
              <a:latin typeface="Times New Roman" panose="02020603050405020304" pitchFamily="18" charset="0"/>
            </a:endParaRPr>
          </a:p>
        </p:txBody>
      </p:sp>
      <p:sp>
        <p:nvSpPr>
          <p:cNvPr id="17412" name="Text Box 4"/>
          <p:cNvSpPr txBox="1"/>
          <p:nvPr/>
        </p:nvSpPr>
        <p:spPr>
          <a:xfrm>
            <a:off x="0" y="1676400"/>
            <a:ext cx="9144000" cy="460375"/>
          </a:xfrm>
          <a:prstGeom prst="rect">
            <a:avLst/>
          </a:prstGeom>
          <a:noFill/>
          <a:ln w="9525">
            <a:noFill/>
          </a:ln>
        </p:spPr>
        <p:txBody>
          <a:bodyPr>
            <a:spAutoFit/>
          </a:bodyPr>
          <a:p>
            <a:pPr algn="l">
              <a:spcBef>
                <a:spcPct val="50000"/>
              </a:spcBef>
            </a:pPr>
            <a:r>
              <a:rPr sz="2400" b="1" dirty="0">
                <a:solidFill>
                  <a:srgbClr val="FFFF00"/>
                </a:solidFill>
                <a:latin typeface="Arial" panose="020B0604020202020204" pitchFamily="34" charset="0"/>
              </a:rPr>
              <a:t>I</a:t>
            </a:r>
            <a:r>
              <a:rPr lang="en-US" sz="2400" b="1" dirty="0">
                <a:solidFill>
                  <a:srgbClr val="FFFF00"/>
                </a:solidFill>
                <a:latin typeface="Arial" panose="020B0604020202020204" pitchFamily="34" charset="0"/>
              </a:rPr>
              <a:t>.</a:t>
            </a:r>
            <a:r>
              <a:rPr sz="2400" b="1" dirty="0">
                <a:solidFill>
                  <a:srgbClr val="FFFF00"/>
                </a:solidFill>
                <a:latin typeface="Arial" panose="020B0604020202020204" pitchFamily="34" charset="0"/>
              </a:rPr>
              <a:t> </a:t>
            </a:r>
            <a:r>
              <a:rPr sz="2400" b="1" u="sng" dirty="0">
                <a:solidFill>
                  <a:srgbClr val="FFFF00"/>
                </a:solidFill>
                <a:latin typeface="Arial" panose="020B0604020202020204" pitchFamily="34" charset="0"/>
              </a:rPr>
              <a:t>SỰ RA ĐỜI VÀ HOẠT ĐỘNG CỦA 3 TỔ CHỨC CÁCH MẠNG</a:t>
            </a:r>
            <a:endParaRPr sz="2400" b="1" u="sng" dirty="0">
              <a:solidFill>
                <a:srgbClr val="FFFF00"/>
              </a:solidFill>
              <a:latin typeface="Arial" panose="020B0604020202020204" pitchFamily="34" charset="0"/>
            </a:endParaRPr>
          </a:p>
        </p:txBody>
      </p:sp>
      <p:sp>
        <p:nvSpPr>
          <p:cNvPr id="17413" name="Text Box 5"/>
          <p:cNvSpPr txBox="1"/>
          <p:nvPr/>
        </p:nvSpPr>
        <p:spPr>
          <a:xfrm>
            <a:off x="152400" y="2133600"/>
            <a:ext cx="7543800" cy="491490"/>
          </a:xfrm>
          <a:prstGeom prst="rect">
            <a:avLst/>
          </a:prstGeom>
          <a:noFill/>
          <a:ln w="9525">
            <a:noFill/>
          </a:ln>
        </p:spPr>
        <p:txBody>
          <a:bodyPr>
            <a:spAutoFit/>
          </a:bodyPr>
          <a:p>
            <a:pPr algn="l">
              <a:spcBef>
                <a:spcPct val="50000"/>
              </a:spcBef>
            </a:pPr>
            <a:r>
              <a:rPr sz="2600" b="1" dirty="0">
                <a:solidFill>
                  <a:srgbClr val="FF9900"/>
                </a:solidFill>
                <a:latin typeface="Arial" panose="020B0604020202020204" pitchFamily="34" charset="0"/>
              </a:rPr>
              <a:t>1</a:t>
            </a:r>
            <a:r>
              <a:rPr lang="en-US" sz="2600" b="1" dirty="0">
                <a:solidFill>
                  <a:srgbClr val="FF9900"/>
                </a:solidFill>
                <a:latin typeface="Arial" panose="020B0604020202020204" pitchFamily="34" charset="0"/>
              </a:rPr>
              <a:t>.</a:t>
            </a:r>
            <a:r>
              <a:rPr sz="2600" b="1" dirty="0">
                <a:solidFill>
                  <a:srgbClr val="FF9900"/>
                </a:solidFill>
                <a:latin typeface="Arial" panose="020B0604020202020204" pitchFamily="34" charset="0"/>
              </a:rPr>
              <a:t> </a:t>
            </a:r>
            <a:r>
              <a:rPr sz="2600" b="1" u="sng" dirty="0">
                <a:solidFill>
                  <a:srgbClr val="FF9900"/>
                </a:solidFill>
                <a:latin typeface="Arial" panose="020B0604020202020204" pitchFamily="34" charset="0"/>
              </a:rPr>
              <a:t>Hội Việt Nam cách mạng Thanh niên</a:t>
            </a:r>
            <a:r>
              <a:rPr sz="2600" b="1" dirty="0">
                <a:solidFill>
                  <a:srgbClr val="FF9900"/>
                </a:solidFill>
                <a:latin typeface="Arial" panose="020B0604020202020204" pitchFamily="34" charset="0"/>
              </a:rPr>
              <a:t> </a:t>
            </a:r>
            <a:endParaRPr sz="2600" b="1" dirty="0">
              <a:solidFill>
                <a:srgbClr val="FF9900"/>
              </a:solidFill>
              <a:latin typeface="Arial" panose="020B0604020202020204" pitchFamily="34" charset="0"/>
            </a:endParaRPr>
          </a:p>
        </p:txBody>
      </p:sp>
      <p:sp>
        <p:nvSpPr>
          <p:cNvPr id="17414" name="Text Box 6"/>
          <p:cNvSpPr txBox="1"/>
          <p:nvPr/>
        </p:nvSpPr>
        <p:spPr>
          <a:xfrm>
            <a:off x="152400" y="2667000"/>
            <a:ext cx="5105400" cy="491490"/>
          </a:xfrm>
          <a:prstGeom prst="rect">
            <a:avLst/>
          </a:prstGeom>
          <a:noFill/>
          <a:ln w="9525">
            <a:noFill/>
          </a:ln>
        </p:spPr>
        <p:txBody>
          <a:bodyPr>
            <a:spAutoFit/>
          </a:bodyPr>
          <a:p>
            <a:pPr algn="l">
              <a:spcBef>
                <a:spcPct val="50000"/>
              </a:spcBef>
            </a:pPr>
            <a:r>
              <a:rPr sz="2600" b="1" dirty="0">
                <a:solidFill>
                  <a:srgbClr val="FF9900"/>
                </a:solidFill>
                <a:latin typeface="Arial" panose="020B0604020202020204" pitchFamily="34" charset="0"/>
              </a:rPr>
              <a:t>2</a:t>
            </a:r>
            <a:r>
              <a:rPr lang="en-US" sz="2600" b="1" dirty="0">
                <a:solidFill>
                  <a:srgbClr val="FF9900"/>
                </a:solidFill>
                <a:latin typeface="Arial" panose="020B0604020202020204" pitchFamily="34" charset="0"/>
              </a:rPr>
              <a:t>.</a:t>
            </a:r>
            <a:r>
              <a:rPr sz="2600" b="1" dirty="0">
                <a:solidFill>
                  <a:srgbClr val="FF9900"/>
                </a:solidFill>
                <a:latin typeface="Arial" panose="020B0604020202020204" pitchFamily="34" charset="0"/>
              </a:rPr>
              <a:t> </a:t>
            </a:r>
            <a:r>
              <a:rPr sz="2600" b="1" u="sng" dirty="0">
                <a:solidFill>
                  <a:srgbClr val="FF9900"/>
                </a:solidFill>
                <a:latin typeface="Arial" panose="020B0604020202020204" pitchFamily="34" charset="0"/>
              </a:rPr>
              <a:t>Tân Việt Cách mạng Đảng</a:t>
            </a:r>
            <a:r>
              <a:rPr sz="2600" u="sng" dirty="0">
                <a:solidFill>
                  <a:schemeClr val="tx2"/>
                </a:solidFill>
                <a:latin typeface="Arial" panose="020B0604020202020204" pitchFamily="34" charset="0"/>
              </a:rPr>
              <a:t> </a:t>
            </a:r>
            <a:endParaRPr sz="2600" u="sng" dirty="0">
              <a:solidFill>
                <a:schemeClr val="tx2"/>
              </a:solidFill>
              <a:latin typeface="Arial" panose="020B0604020202020204" pitchFamily="34" charset="0"/>
            </a:endParaRPr>
          </a:p>
        </p:txBody>
      </p:sp>
      <p:sp>
        <p:nvSpPr>
          <p:cNvPr id="161802" name="Text Box 10"/>
          <p:cNvSpPr txBox="1"/>
          <p:nvPr/>
        </p:nvSpPr>
        <p:spPr>
          <a:xfrm>
            <a:off x="152400" y="3200400"/>
            <a:ext cx="4724400" cy="491490"/>
          </a:xfrm>
          <a:prstGeom prst="rect">
            <a:avLst/>
          </a:prstGeom>
          <a:noFill/>
          <a:ln w="9525">
            <a:noFill/>
          </a:ln>
        </p:spPr>
        <p:txBody>
          <a:bodyPr>
            <a:spAutoFit/>
          </a:bodyPr>
          <a:p>
            <a:pPr algn="l">
              <a:spcBef>
                <a:spcPct val="50000"/>
              </a:spcBef>
            </a:pPr>
            <a:r>
              <a:rPr sz="2600" b="1" dirty="0">
                <a:solidFill>
                  <a:srgbClr val="FF9900"/>
                </a:solidFill>
                <a:latin typeface="Arial" panose="020B0604020202020204" pitchFamily="34" charset="0"/>
              </a:rPr>
              <a:t>3</a:t>
            </a:r>
            <a:r>
              <a:rPr lang="en-US" sz="2600" b="1" dirty="0">
                <a:solidFill>
                  <a:srgbClr val="FF9900"/>
                </a:solidFill>
                <a:latin typeface="Arial" panose="020B0604020202020204" pitchFamily="34" charset="0"/>
              </a:rPr>
              <a:t>.</a:t>
            </a:r>
            <a:r>
              <a:rPr sz="2600" b="1" dirty="0">
                <a:solidFill>
                  <a:srgbClr val="FF9900"/>
                </a:solidFill>
                <a:latin typeface="Arial" panose="020B0604020202020204" pitchFamily="34" charset="0"/>
              </a:rPr>
              <a:t> </a:t>
            </a:r>
            <a:r>
              <a:rPr sz="2600" b="1" u="sng" dirty="0">
                <a:solidFill>
                  <a:srgbClr val="FF9900"/>
                </a:solidFill>
                <a:latin typeface="Arial" panose="020B0604020202020204" pitchFamily="34" charset="0"/>
              </a:rPr>
              <a:t>Việt Nam Quốc Dân Đảng </a:t>
            </a:r>
            <a:endParaRPr sz="2600" b="1" u="sng" dirty="0">
              <a:solidFill>
                <a:srgbClr val="FF9900"/>
              </a:solidFill>
              <a:latin typeface="Arial" panose="020B0604020202020204" pitchFamily="34" charset="0"/>
            </a:endParaRPr>
          </a:p>
        </p:txBody>
      </p:sp>
      <p:sp>
        <p:nvSpPr>
          <p:cNvPr id="161803" name="Text Box 11"/>
          <p:cNvSpPr txBox="1"/>
          <p:nvPr/>
        </p:nvSpPr>
        <p:spPr>
          <a:xfrm>
            <a:off x="304800" y="3657600"/>
            <a:ext cx="22860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a</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Sự ra đời</a:t>
            </a:r>
            <a:endParaRPr sz="2800" b="1" u="sng" dirty="0">
              <a:latin typeface="Times New Roman" panose="02020603050405020304" pitchFamily="18" charset="0"/>
            </a:endParaRPr>
          </a:p>
        </p:txBody>
      </p:sp>
      <p:pic>
        <p:nvPicPr>
          <p:cNvPr id="161804" name="Picture 12" descr="2"/>
          <p:cNvPicPr>
            <a:picLocks noChangeAspect="1"/>
          </p:cNvPicPr>
          <p:nvPr/>
        </p:nvPicPr>
        <p:blipFill>
          <a:blip r:embed="rId1"/>
          <a:stretch>
            <a:fillRect/>
          </a:stretch>
        </p:blipFill>
        <p:spPr>
          <a:xfrm>
            <a:off x="762000" y="4267200"/>
            <a:ext cx="685800" cy="615950"/>
          </a:xfrm>
          <a:prstGeom prst="rect">
            <a:avLst/>
          </a:prstGeom>
          <a:noFill/>
          <a:ln w="9525">
            <a:noFill/>
          </a:ln>
        </p:spPr>
      </p:pic>
      <p:sp>
        <p:nvSpPr>
          <p:cNvPr id="161805" name="Text Box 13"/>
          <p:cNvSpPr txBox="1"/>
          <p:nvPr/>
        </p:nvSpPr>
        <p:spPr>
          <a:xfrm>
            <a:off x="1524000" y="4191000"/>
            <a:ext cx="7010400" cy="822325"/>
          </a:xfrm>
          <a:prstGeom prst="rect">
            <a:avLst/>
          </a:prstGeom>
          <a:noFill/>
          <a:ln w="9525">
            <a:noFill/>
          </a:ln>
        </p:spPr>
        <p:txBody>
          <a:bodyPr>
            <a:spAutoFit/>
          </a:bodyPr>
          <a:p>
            <a:pPr algn="l">
              <a:spcBef>
                <a:spcPct val="50000"/>
              </a:spcBef>
            </a:pPr>
            <a:r>
              <a:rPr sz="2400" b="1" i="1" dirty="0">
                <a:solidFill>
                  <a:srgbClr val="FFFF00"/>
                </a:solidFill>
                <a:latin typeface="Arial" panose="020B0604020202020204" pitchFamily="34" charset="0"/>
              </a:rPr>
              <a:t>Trình bày sự ra đời, tôn chỉ mục đích và hoạt động của Việt Nam Quốc Dân đảng ?</a:t>
            </a:r>
            <a:endParaRPr sz="2400" b="1" i="1" dirty="0">
              <a:solidFill>
                <a:srgbClr val="FFFF00"/>
              </a:solidFill>
              <a:latin typeface="Arial" panose="020B0604020202020204" pitchFamily="34" charset="0"/>
            </a:endParaRPr>
          </a:p>
        </p:txBody>
      </p:sp>
      <p:sp>
        <p:nvSpPr>
          <p:cNvPr id="161806" name="Text Box 14"/>
          <p:cNvSpPr txBox="1"/>
          <p:nvPr/>
        </p:nvSpPr>
        <p:spPr>
          <a:xfrm>
            <a:off x="304800" y="4191000"/>
            <a:ext cx="8839200" cy="1373188"/>
          </a:xfrm>
          <a:prstGeom prst="rect">
            <a:avLst/>
          </a:prstGeom>
          <a:noFill/>
          <a:ln w="9525">
            <a:noFill/>
          </a:ln>
        </p:spPr>
        <p:txBody>
          <a:bodyPr>
            <a:spAutoFit/>
          </a:bodyPr>
          <a:p>
            <a:pPr algn="l">
              <a:spcBef>
                <a:spcPct val="50000"/>
              </a:spcBef>
            </a:pPr>
            <a:r>
              <a:rPr sz="2800" b="1" dirty="0">
                <a:latin typeface="Times New Roman" panose="02020603050405020304" pitchFamily="18" charset="0"/>
              </a:rPr>
              <a:t>- Trên cơ sở hạt nhân là Nam đồng thư xã, ngày 25-12-1927, Nguyễn Thái Học, Phó Đức Chính…thành lập Việt Nam Quốc dân Đảng, tại Hà Nội. </a:t>
            </a:r>
            <a:endParaRPr sz="2800" b="1" dirty="0">
              <a:latin typeface="Times New Roman" panose="02020603050405020304" pitchFamily="18" charset="0"/>
            </a:endParaRPr>
          </a:p>
        </p:txBody>
      </p:sp>
      <p:sp>
        <p:nvSpPr>
          <p:cNvPr id="161807" name="Text Box 15"/>
          <p:cNvSpPr txBox="1"/>
          <p:nvPr/>
        </p:nvSpPr>
        <p:spPr>
          <a:xfrm>
            <a:off x="304800" y="5562600"/>
            <a:ext cx="8610600" cy="94615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 Đây là một tổ chức đại diện cho tư sản dân tộc theo xu hướng Cách mạng dân chủ tư sản</a:t>
            </a:r>
            <a:endParaRPr sz="2800" b="1"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61802"/>
                                        </p:tgtEl>
                                        <p:attrNameLst>
                                          <p:attrName>style.visibility</p:attrName>
                                        </p:attrNameLst>
                                      </p:cBhvr>
                                      <p:to>
                                        <p:strVal val="visible"/>
                                      </p:to>
                                    </p:set>
                                    <p:anim calcmode="lin" valueType="num">
                                      <p:cBhvr>
                                        <p:cTn id="7" dur="1000" fill="hold"/>
                                        <p:tgtEl>
                                          <p:spTgt spid="161802"/>
                                        </p:tgtEl>
                                        <p:attrNameLst>
                                          <p:attrName>ppt_w</p:attrName>
                                        </p:attrNameLst>
                                      </p:cBhvr>
                                      <p:tavLst>
                                        <p:tav tm="0">
                                          <p:val>
                                            <p:fltVal val="0.000000"/>
                                          </p:val>
                                        </p:tav>
                                        <p:tav tm="100000">
                                          <p:val>
                                            <p:strVal val="#ppt_w"/>
                                          </p:val>
                                        </p:tav>
                                      </p:tavLst>
                                    </p:anim>
                                    <p:anim calcmode="lin" valueType="num">
                                      <p:cBhvr>
                                        <p:cTn id="8" dur="1000" fill="hold"/>
                                        <p:tgtEl>
                                          <p:spTgt spid="161802"/>
                                        </p:tgtEl>
                                        <p:attrNameLst>
                                          <p:attrName>ppt_h</p:attrName>
                                        </p:attrNameLst>
                                      </p:cBhvr>
                                      <p:tavLst>
                                        <p:tav tm="0">
                                          <p:val>
                                            <p:fltVal val="0.000000"/>
                                          </p:val>
                                        </p:tav>
                                        <p:tav tm="100000">
                                          <p:val>
                                            <p:strVal val="#ppt_h"/>
                                          </p:val>
                                        </p:tav>
                                      </p:tavLst>
                                    </p:anim>
                                    <p:anim calcmode="lin" valueType="num">
                                      <p:cBhvr>
                                        <p:cTn id="9" dur="1000" fill="hold"/>
                                        <p:tgtEl>
                                          <p:spTgt spid="161802"/>
                                        </p:tgtEl>
                                        <p:attrNameLst>
                                          <p:attrName>style.rotation</p:attrName>
                                        </p:attrNameLst>
                                      </p:cBhvr>
                                      <p:tavLst>
                                        <p:tav tm="0">
                                          <p:val>
                                            <p:fltVal val="90.000000"/>
                                          </p:val>
                                        </p:tav>
                                        <p:tav tm="100000">
                                          <p:val>
                                            <p:fltVal val="0.000000"/>
                                          </p:val>
                                        </p:tav>
                                      </p:tavLst>
                                    </p:anim>
                                    <p:animEffect transition="in" filter="fade">
                                      <p:cBhvr>
                                        <p:cTn id="10" dur="1000"/>
                                        <p:tgtEl>
                                          <p:spTgt spid="161802"/>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61803"/>
                                        </p:tgtEl>
                                        <p:attrNameLst>
                                          <p:attrName>style.visibility</p:attrName>
                                        </p:attrNameLst>
                                      </p:cBhvr>
                                      <p:to>
                                        <p:strVal val="visible"/>
                                      </p:to>
                                    </p:set>
                                    <p:anim to="" calcmode="lin" valueType="num">
                                      <p:cBhvr>
                                        <p:cTn id="15" dur="1" fill="hold"/>
                                        <p:tgtEl>
                                          <p:spTgt spid="161803"/>
                                        </p:tgtEl>
                                        <p:attrNameLst>
                                          <p:attrName>style.visibility</p:attrName>
                                        </p:attrNameLst>
                                      </p:cBhvr>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161804"/>
                                        </p:tgtEl>
                                        <p:attrNameLst>
                                          <p:attrName>style.visibility</p:attrName>
                                        </p:attrNameLst>
                                      </p:cBhvr>
                                      <p:to>
                                        <p:strVal val="visible"/>
                                      </p:to>
                                    </p:set>
                                    <p:anim calcmode="lin" valueType="num">
                                      <p:cBhvr>
                                        <p:cTn id="20" dur="1000" fill="hold"/>
                                        <p:tgtEl>
                                          <p:spTgt spid="161804"/>
                                        </p:tgtEl>
                                        <p:attrNameLst>
                                          <p:attrName>ppt_w</p:attrName>
                                        </p:attrNameLst>
                                      </p:cBhvr>
                                      <p:tavLst>
                                        <p:tav tm="0">
                                          <p:val>
                                            <p:fltVal val="0.000000"/>
                                          </p:val>
                                        </p:tav>
                                        <p:tav tm="100000">
                                          <p:val>
                                            <p:strVal val="#ppt_w"/>
                                          </p:val>
                                        </p:tav>
                                      </p:tavLst>
                                    </p:anim>
                                    <p:anim calcmode="lin" valueType="num">
                                      <p:cBhvr>
                                        <p:cTn id="21" dur="1000" fill="hold"/>
                                        <p:tgtEl>
                                          <p:spTgt spid="161804"/>
                                        </p:tgtEl>
                                        <p:attrNameLst>
                                          <p:attrName>ppt_h</p:attrName>
                                        </p:attrNameLst>
                                      </p:cBhvr>
                                      <p:tavLst>
                                        <p:tav tm="0">
                                          <p:val>
                                            <p:fltVal val="0.000000"/>
                                          </p:val>
                                        </p:tav>
                                        <p:tav tm="100000">
                                          <p:val>
                                            <p:strVal val="#ppt_h"/>
                                          </p:val>
                                        </p:tav>
                                      </p:tavLst>
                                    </p:anim>
                                    <p:anim calcmode="lin" valueType="num">
                                      <p:cBhvr>
                                        <p:cTn id="22" dur="1000" fill="hold"/>
                                        <p:tgtEl>
                                          <p:spTgt spid="161804"/>
                                        </p:tgtEl>
                                        <p:attrNameLst>
                                          <p:attrName>style.rotation</p:attrName>
                                        </p:attrNameLst>
                                      </p:cBhvr>
                                      <p:tavLst>
                                        <p:tav tm="0">
                                          <p:val>
                                            <p:fltVal val="90.000000"/>
                                          </p:val>
                                        </p:tav>
                                        <p:tav tm="100000">
                                          <p:val>
                                            <p:fltVal val="0.000000"/>
                                          </p:val>
                                        </p:tav>
                                      </p:tavLst>
                                    </p:anim>
                                    <p:animEffect transition="in" filter="fade">
                                      <p:cBhvr>
                                        <p:cTn id="23" dur="1000"/>
                                        <p:tgtEl>
                                          <p:spTgt spid="161804"/>
                                        </p:tgtEl>
                                      </p:cBhvr>
                                    </p:animEffect>
                                  </p:childTnLst>
                                </p:cTn>
                              </p:par>
                              <p:par>
                                <p:cTn id="24" presetID="31" presetClass="entr" presetSubtype="0" fill="hold" grpId="0" nodeType="withEffect">
                                  <p:stCondLst>
                                    <p:cond delay="0"/>
                                  </p:stCondLst>
                                  <p:iterate type="lt">
                                    <p:tmPct val="5000"/>
                                  </p:iterate>
                                  <p:childTnLst>
                                    <p:set>
                                      <p:cBhvr>
                                        <p:cTn id="25" dur="1" fill="hold">
                                          <p:stCondLst>
                                            <p:cond delay="0"/>
                                          </p:stCondLst>
                                        </p:cTn>
                                        <p:tgtEl>
                                          <p:spTgt spid="161805"/>
                                        </p:tgtEl>
                                        <p:attrNameLst>
                                          <p:attrName>style.visibility</p:attrName>
                                        </p:attrNameLst>
                                      </p:cBhvr>
                                      <p:to>
                                        <p:strVal val="visible"/>
                                      </p:to>
                                    </p:set>
                                    <p:anim calcmode="lin" valueType="num">
                                      <p:cBhvr>
                                        <p:cTn id="26" dur="1000" fill="hold"/>
                                        <p:tgtEl>
                                          <p:spTgt spid="161805"/>
                                        </p:tgtEl>
                                        <p:attrNameLst>
                                          <p:attrName>ppt_w</p:attrName>
                                        </p:attrNameLst>
                                      </p:cBhvr>
                                      <p:tavLst>
                                        <p:tav tm="0">
                                          <p:val>
                                            <p:fltVal val="0.000000"/>
                                          </p:val>
                                        </p:tav>
                                        <p:tav tm="100000">
                                          <p:val>
                                            <p:strVal val="#ppt_w"/>
                                          </p:val>
                                        </p:tav>
                                      </p:tavLst>
                                    </p:anim>
                                    <p:anim calcmode="lin" valueType="num">
                                      <p:cBhvr>
                                        <p:cTn id="27" dur="1000" fill="hold"/>
                                        <p:tgtEl>
                                          <p:spTgt spid="161805"/>
                                        </p:tgtEl>
                                        <p:attrNameLst>
                                          <p:attrName>ppt_h</p:attrName>
                                        </p:attrNameLst>
                                      </p:cBhvr>
                                      <p:tavLst>
                                        <p:tav tm="0">
                                          <p:val>
                                            <p:fltVal val="0.000000"/>
                                          </p:val>
                                        </p:tav>
                                        <p:tav tm="100000">
                                          <p:val>
                                            <p:strVal val="#ppt_h"/>
                                          </p:val>
                                        </p:tav>
                                      </p:tavLst>
                                    </p:anim>
                                    <p:anim calcmode="lin" valueType="num">
                                      <p:cBhvr>
                                        <p:cTn id="28" dur="1000" fill="hold"/>
                                        <p:tgtEl>
                                          <p:spTgt spid="161805"/>
                                        </p:tgtEl>
                                        <p:attrNameLst>
                                          <p:attrName>style.rotation</p:attrName>
                                        </p:attrNameLst>
                                      </p:cBhvr>
                                      <p:tavLst>
                                        <p:tav tm="0">
                                          <p:val>
                                            <p:fltVal val="90.000000"/>
                                          </p:val>
                                        </p:tav>
                                        <p:tav tm="100000">
                                          <p:val>
                                            <p:fltVal val="0.000000"/>
                                          </p:val>
                                        </p:tav>
                                      </p:tavLst>
                                    </p:anim>
                                    <p:animEffect transition="in" filter="fade">
                                      <p:cBhvr>
                                        <p:cTn id="29" dur="1000"/>
                                        <p:tgtEl>
                                          <p:spTgt spid="16180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iterate type="lt">
                                    <p:tmPct val="0"/>
                                  </p:iterate>
                                  <p:childTnLst>
                                    <p:animEffect transition="out" filter="blinds(horizontal)">
                                      <p:cBhvr>
                                        <p:cTn id="33" dur="500"/>
                                        <p:tgtEl>
                                          <p:spTgt spid="161804"/>
                                        </p:tgtEl>
                                      </p:cBhvr>
                                    </p:animEffect>
                                    <p:set>
                                      <p:cBhvr>
                                        <p:cTn id="34" dur="1" fill="hold">
                                          <p:stCondLst>
                                            <p:cond delay="499"/>
                                          </p:stCondLst>
                                        </p:cTn>
                                        <p:tgtEl>
                                          <p:spTgt spid="161804"/>
                                        </p:tgtEl>
                                        <p:attrNameLst>
                                          <p:attrName>style.visibility</p:attrName>
                                        </p:attrNameLst>
                                      </p:cBhvr>
                                      <p:to>
                                        <p:strVal val="hidden"/>
                                      </p:to>
                                    </p:set>
                                  </p:childTnLst>
                                </p:cTn>
                              </p:par>
                              <p:par>
                                <p:cTn id="35" presetID="3" presetClass="exit" presetSubtype="10" fill="hold" grpId="1" nodeType="withEffect">
                                  <p:stCondLst>
                                    <p:cond delay="0"/>
                                  </p:stCondLst>
                                  <p:iterate type="lt">
                                    <p:tmPct val="0"/>
                                  </p:iterate>
                                  <p:childTnLst>
                                    <p:animEffect transition="out" filter="blinds(horizontal)">
                                      <p:cBhvr>
                                        <p:cTn id="36" dur="500"/>
                                        <p:tgtEl>
                                          <p:spTgt spid="161805"/>
                                        </p:tgtEl>
                                      </p:cBhvr>
                                    </p:animEffect>
                                    <p:set>
                                      <p:cBhvr>
                                        <p:cTn id="37" dur="1" fill="hold">
                                          <p:stCondLst>
                                            <p:cond delay="499"/>
                                          </p:stCondLst>
                                        </p:cTn>
                                        <p:tgtEl>
                                          <p:spTgt spid="16180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161806"/>
                                        </p:tgtEl>
                                        <p:attrNameLst>
                                          <p:attrName>style.visibility</p:attrName>
                                        </p:attrNameLst>
                                      </p:cBhvr>
                                      <p:to>
                                        <p:strVal val="visible"/>
                                      </p:to>
                                    </p:set>
                                    <p:animEffect transition="in" filter="fade">
                                      <p:cBhvr>
                                        <p:cTn id="42" dur="1000"/>
                                        <p:tgtEl>
                                          <p:spTgt spid="161806"/>
                                        </p:tgtEl>
                                      </p:cBhvr>
                                    </p:animEffect>
                                    <p:anim calcmode="lin" valueType="num">
                                      <p:cBhvr>
                                        <p:cTn id="43" dur="1000" fill="hold"/>
                                        <p:tgtEl>
                                          <p:spTgt spid="161806"/>
                                        </p:tgtEl>
                                        <p:attrNameLst>
                                          <p:attrName>ppt_x</p:attrName>
                                        </p:attrNameLst>
                                      </p:cBhvr>
                                      <p:tavLst>
                                        <p:tav tm="0">
                                          <p:val>
                                            <p:strVal val="#ppt_x-.1"/>
                                          </p:val>
                                        </p:tav>
                                        <p:tav tm="100000">
                                          <p:val>
                                            <p:strVal val="#ppt_x"/>
                                          </p:val>
                                        </p:tav>
                                      </p:tavLst>
                                    </p:anim>
                                    <p:anim calcmode="lin" valueType="num">
                                      <p:cBhvr>
                                        <p:cTn id="44" dur="1000" fill="hold"/>
                                        <p:tgtEl>
                                          <p:spTgt spid="16180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161807"/>
                                        </p:tgtEl>
                                        <p:attrNameLst>
                                          <p:attrName>style.visibility</p:attrName>
                                        </p:attrNameLst>
                                      </p:cBhvr>
                                      <p:to>
                                        <p:strVal val="visible"/>
                                      </p:to>
                                    </p:set>
                                    <p:animEffect transition="in" filter="wedge">
                                      <p:cBhvr>
                                        <p:cTn id="49" dur="2000"/>
                                        <p:tgtEl>
                                          <p:spTgt spid="161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2" grpId="0"/>
      <p:bldP spid="161803" grpId="0"/>
      <p:bldP spid="161805" grpId="0"/>
      <p:bldP spid="161805" grpId="1"/>
      <p:bldP spid="161806" grpId="0"/>
      <p:bldP spid="1618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Picture 4" descr="NgtHoc"/>
          <p:cNvPicPr>
            <a:picLocks noChangeAspect="1"/>
          </p:cNvPicPr>
          <p:nvPr/>
        </p:nvPicPr>
        <p:blipFill>
          <a:blip r:embed="rId1"/>
          <a:stretch>
            <a:fillRect/>
          </a:stretch>
        </p:blipFill>
        <p:spPr>
          <a:xfrm>
            <a:off x="212725" y="762000"/>
            <a:ext cx="1844675" cy="1981200"/>
          </a:xfrm>
          <a:prstGeom prst="rect">
            <a:avLst/>
          </a:prstGeom>
          <a:noFill/>
          <a:ln w="28575" cap="flat" cmpd="sng">
            <a:solidFill>
              <a:srgbClr val="FF0000"/>
            </a:solidFill>
            <a:prstDash val="solid"/>
            <a:miter/>
            <a:headEnd type="none" w="med" len="med"/>
            <a:tailEnd type="none" w="med" len="med"/>
          </a:ln>
        </p:spPr>
      </p:pic>
      <p:sp>
        <p:nvSpPr>
          <p:cNvPr id="18435" name="Text Box 6"/>
          <p:cNvSpPr txBox="1"/>
          <p:nvPr/>
        </p:nvSpPr>
        <p:spPr>
          <a:xfrm>
            <a:off x="2209800" y="228600"/>
            <a:ext cx="6629400" cy="2654300"/>
          </a:xfrm>
          <a:prstGeom prst="rect">
            <a:avLst/>
          </a:prstGeom>
          <a:noFill/>
          <a:ln w="9525">
            <a:noFill/>
          </a:ln>
        </p:spPr>
        <p:txBody>
          <a:bodyPr>
            <a:spAutoFit/>
          </a:bodyPr>
          <a:p>
            <a:r>
              <a:rPr sz="2400" b="1" dirty="0">
                <a:solidFill>
                  <a:srgbClr val="FFFF00"/>
                </a:solidFill>
                <a:latin typeface="Arial" panose="020B0604020202020204" pitchFamily="34" charset="0"/>
              </a:rPr>
              <a:t>Nguyễn Thái Học</a:t>
            </a:r>
            <a:endParaRPr sz="2400" b="1" dirty="0">
              <a:solidFill>
                <a:srgbClr val="FFFF00"/>
              </a:solidFill>
              <a:latin typeface="Arial" panose="020B0604020202020204" pitchFamily="34" charset="0"/>
            </a:endParaRPr>
          </a:p>
          <a:p>
            <a:r>
              <a:rPr b="1" dirty="0">
                <a:latin typeface="Arial" panose="020B0604020202020204" pitchFamily="34" charset="0"/>
              </a:rPr>
              <a:t>(1901- 1930)</a:t>
            </a:r>
            <a:endParaRPr dirty="0">
              <a:latin typeface="Arial" panose="020B0604020202020204" pitchFamily="34" charset="0"/>
            </a:endParaRPr>
          </a:p>
          <a:p>
            <a:pPr algn="just"/>
            <a:r>
              <a:rPr dirty="0">
                <a:latin typeface="Arial" panose="020B0604020202020204" pitchFamily="34" charset="0"/>
              </a:rPr>
              <a:t>Liệt sỹ cận đại, đảng trưởng quốc dân Việt Nam, người lãnh đạo cao trào kháng Pháp ở Yên Bái 1930.</a:t>
            </a:r>
            <a:endParaRPr dirty="0">
              <a:latin typeface="Arial" panose="020B0604020202020204" pitchFamily="34" charset="0"/>
            </a:endParaRPr>
          </a:p>
          <a:p>
            <a:pPr algn="just"/>
            <a:r>
              <a:rPr dirty="0">
                <a:latin typeface="Arial" panose="020B0604020202020204" pitchFamily="34" charset="0"/>
              </a:rPr>
              <a:t>Lúc nhỏ theo học trường Cao đảng sư phạm Đông Dương  ở Hà nội, khi còn ngồi trên ghế nhà trường ông đã viết thư gủi cho nhà cầm quyền đòi một số yêu sách về xã hội, chính trị. Năm 1926, ông đòi cải tổ nền hành chánh thuộc địa …các đề nghị  của ông bị bỏ rơi.</a:t>
            </a:r>
            <a:endParaRPr dirty="0">
              <a:latin typeface="Arial" panose="020B0604020202020204" pitchFamily="34" charset="0"/>
            </a:endParaRPr>
          </a:p>
        </p:txBody>
      </p:sp>
      <p:sp>
        <p:nvSpPr>
          <p:cNvPr id="18436" name="Text Box 7"/>
          <p:cNvSpPr txBox="1"/>
          <p:nvPr/>
        </p:nvSpPr>
        <p:spPr>
          <a:xfrm>
            <a:off x="228600" y="2895600"/>
            <a:ext cx="8763000" cy="3113088"/>
          </a:xfrm>
          <a:prstGeom prst="rect">
            <a:avLst/>
          </a:prstGeom>
          <a:noFill/>
          <a:ln w="9525">
            <a:noFill/>
          </a:ln>
        </p:spPr>
        <p:txBody>
          <a:bodyPr>
            <a:spAutoFit/>
          </a:bodyPr>
          <a:p>
            <a:pPr algn="just"/>
            <a:r>
              <a:rPr dirty="0">
                <a:latin typeface="Arial" panose="020B0604020202020204" pitchFamily="34" charset="0"/>
              </a:rPr>
              <a:t>Năm 1927, ông thành lập đảng quốc dân Việt Nam và được bầu làm đảng trưởng. Chủ trương dùng bạo lực để chống Pháp, mô phỏng theo Quốc dân đảng của Trung Quốc. Từ khi vụ ám sát bazin (chủ mộ phu đồn điền người Pháp), ông bị mật thám Pháp bủa lưới theo dõi hành động của ông khi đó trong đảng đã có tay sai lọt vào. Ông cho đảng lui vào hoạt động bí mật nhưng thấy nguy cơ bị khủng bố trắng nên bèn chủ trương khởi nghĩa may ra còn có thể cứu vãn được đảng. Do đó ông tổ chức khởi ngày 9 - 02 -1930.</a:t>
            </a:r>
            <a:endParaRPr dirty="0">
              <a:latin typeface="Arial" panose="020B0604020202020204" pitchFamily="34" charset="0"/>
            </a:endParaRPr>
          </a:p>
          <a:p>
            <a:pPr algn="just"/>
            <a:r>
              <a:rPr dirty="0">
                <a:latin typeface="Arial" panose="020B0604020202020204" pitchFamily="34" charset="0"/>
              </a:rPr>
              <a:t>Khởi nghĩa thất bại thực dân Pháp trả thù đã thảm sát cả làng Cổ Am (Hải Dương), và 10 làng khác.</a:t>
            </a:r>
            <a:endParaRPr dirty="0">
              <a:latin typeface="Arial" panose="020B0604020202020204" pitchFamily="34" charset="0"/>
            </a:endParaRPr>
          </a:p>
          <a:p>
            <a:pPr algn="just"/>
            <a:r>
              <a:rPr dirty="0">
                <a:latin typeface="Arial" panose="020B0604020202020204" pitchFamily="34" charset="0"/>
              </a:rPr>
              <a:t>17-6-1930, ông cùng 13 yếu nhân khác lên máy chém (nguyễn Thái Học, Phó Đức Chính, Đào Văn Nhật, Bùi Văn Chuẩn, Nguyễn Như Liên..</a:t>
            </a:r>
            <a:endParaRPr dirty="0">
              <a:latin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Oval 2"/>
          <p:cNvSpPr/>
          <p:nvPr/>
        </p:nvSpPr>
        <p:spPr>
          <a:xfrm>
            <a:off x="3505200" y="0"/>
            <a:ext cx="1751965" cy="762000"/>
          </a:xfrm>
          <a:prstGeom prst="ellipse">
            <a:avLst/>
          </a:prstGeom>
          <a:solidFill>
            <a:schemeClr val="hlink"/>
          </a:solidFill>
          <a:ln w="38100" cap="flat" cmpd="sng">
            <a:solidFill>
              <a:srgbClr val="FF0000"/>
            </a:solidFill>
            <a:prstDash val="solid"/>
            <a:headEnd type="none" w="med" len="med"/>
            <a:tailEnd type="none" w="med" len="med"/>
          </a:ln>
        </p:spPr>
        <p:txBody>
          <a:bodyPr anchor="ctr" anchorCtr="0"/>
          <a:p>
            <a:pPr eaLnBrk="0" hangingPunct="0"/>
            <a:r>
              <a:rPr sz="2400" b="1" u="sng" dirty="0">
                <a:solidFill>
                  <a:schemeClr val="accent1"/>
                </a:solidFill>
                <a:latin typeface="Arial" panose="020B0604020202020204" pitchFamily="34" charset="0"/>
              </a:rPr>
              <a:t>BÀI 13</a:t>
            </a:r>
            <a:endParaRPr sz="2400" b="1" u="sng" dirty="0">
              <a:solidFill>
                <a:schemeClr val="accent1"/>
              </a:solidFill>
              <a:latin typeface="Arial" panose="020B0604020202020204" pitchFamily="34" charset="0"/>
            </a:endParaRPr>
          </a:p>
        </p:txBody>
      </p:sp>
      <p:sp>
        <p:nvSpPr>
          <p:cNvPr id="19459" name="Text Box 3"/>
          <p:cNvSpPr txBox="1"/>
          <p:nvPr/>
        </p:nvSpPr>
        <p:spPr>
          <a:xfrm>
            <a:off x="457200" y="762000"/>
            <a:ext cx="8305800" cy="946150"/>
          </a:xfrm>
          <a:prstGeom prst="rect">
            <a:avLst/>
          </a:prstGeom>
          <a:noFill/>
          <a:ln w="9525">
            <a:noFill/>
          </a:ln>
        </p:spPr>
        <p:txBody>
          <a:bodyPr>
            <a:spAutoFit/>
          </a:bodyPr>
          <a:p>
            <a:pPr>
              <a:spcBef>
                <a:spcPct val="50000"/>
              </a:spcBef>
            </a:pPr>
            <a:r>
              <a:rPr sz="2800" b="1" dirty="0">
                <a:solidFill>
                  <a:srgbClr val="FFFF00"/>
                </a:solidFill>
                <a:latin typeface="Times New Roman" panose="02020603050405020304" pitchFamily="18" charset="0"/>
              </a:rPr>
              <a:t>PHONG TRÀO DÂN TỘC DÂN CHỦ Ở VIỆT NAM TỪ 1925 ĐẾN NĂM 1930</a:t>
            </a:r>
            <a:endParaRPr sz="2800" b="1" dirty="0">
              <a:solidFill>
                <a:srgbClr val="FFFF00"/>
              </a:solidFill>
              <a:latin typeface="Times New Roman" panose="02020603050405020304" pitchFamily="18" charset="0"/>
            </a:endParaRPr>
          </a:p>
        </p:txBody>
      </p:sp>
      <p:sp>
        <p:nvSpPr>
          <p:cNvPr id="19460" name="Text Box 4"/>
          <p:cNvSpPr txBox="1"/>
          <p:nvPr/>
        </p:nvSpPr>
        <p:spPr>
          <a:xfrm>
            <a:off x="0" y="1676400"/>
            <a:ext cx="9144000" cy="460375"/>
          </a:xfrm>
          <a:prstGeom prst="rect">
            <a:avLst/>
          </a:prstGeom>
          <a:noFill/>
          <a:ln w="9525">
            <a:noFill/>
          </a:ln>
        </p:spPr>
        <p:txBody>
          <a:bodyPr>
            <a:spAutoFit/>
          </a:bodyPr>
          <a:p>
            <a:pPr algn="l">
              <a:spcBef>
                <a:spcPct val="50000"/>
              </a:spcBef>
            </a:pPr>
            <a:r>
              <a:rPr sz="2400" b="1" dirty="0">
                <a:solidFill>
                  <a:schemeClr val="tx2"/>
                </a:solidFill>
                <a:latin typeface="Arial" panose="020B0604020202020204" pitchFamily="34" charset="0"/>
              </a:rPr>
              <a:t>I</a:t>
            </a:r>
            <a:r>
              <a:rPr lang="en-US" sz="2400" b="1" dirty="0">
                <a:solidFill>
                  <a:schemeClr val="tx2"/>
                </a:solidFill>
                <a:latin typeface="Arial" panose="020B0604020202020204" pitchFamily="34" charset="0"/>
              </a:rPr>
              <a:t>.</a:t>
            </a:r>
            <a:r>
              <a:rPr sz="2400" b="1" dirty="0">
                <a:solidFill>
                  <a:schemeClr val="tx2"/>
                </a:solidFill>
                <a:latin typeface="Arial" panose="020B0604020202020204" pitchFamily="34" charset="0"/>
              </a:rPr>
              <a:t> </a:t>
            </a:r>
            <a:r>
              <a:rPr sz="2400" b="1" u="sng" dirty="0">
                <a:solidFill>
                  <a:schemeClr val="tx2"/>
                </a:solidFill>
                <a:latin typeface="Arial" panose="020B0604020202020204" pitchFamily="34" charset="0"/>
              </a:rPr>
              <a:t>SỰ RA ĐỜI VÀ HOẠT ĐỘNG CỦA 3 TỔ CHỨC CÁCH MẠNG</a:t>
            </a:r>
            <a:endParaRPr sz="2400" b="1" u="sng" dirty="0">
              <a:solidFill>
                <a:schemeClr val="tx2"/>
              </a:solidFill>
              <a:latin typeface="Arial" panose="020B0604020202020204" pitchFamily="34" charset="0"/>
            </a:endParaRPr>
          </a:p>
        </p:txBody>
      </p:sp>
      <p:sp>
        <p:nvSpPr>
          <p:cNvPr id="19461" name="Text Box 5"/>
          <p:cNvSpPr txBox="1"/>
          <p:nvPr/>
        </p:nvSpPr>
        <p:spPr>
          <a:xfrm>
            <a:off x="152400" y="2133600"/>
            <a:ext cx="7543800" cy="491490"/>
          </a:xfrm>
          <a:prstGeom prst="rect">
            <a:avLst/>
          </a:prstGeom>
          <a:noFill/>
          <a:ln w="9525">
            <a:noFill/>
          </a:ln>
        </p:spPr>
        <p:txBody>
          <a:bodyPr>
            <a:spAutoFit/>
          </a:bodyPr>
          <a:p>
            <a:pPr algn="l">
              <a:spcBef>
                <a:spcPct val="50000"/>
              </a:spcBef>
            </a:pPr>
            <a:r>
              <a:rPr sz="2600" b="1" dirty="0">
                <a:solidFill>
                  <a:srgbClr val="FF9900"/>
                </a:solidFill>
                <a:latin typeface="Arial" panose="020B0604020202020204" pitchFamily="34" charset="0"/>
              </a:rPr>
              <a:t>1</a:t>
            </a:r>
            <a:r>
              <a:rPr lang="en-US" sz="2600" b="1" dirty="0">
                <a:solidFill>
                  <a:srgbClr val="FF9900"/>
                </a:solidFill>
                <a:latin typeface="Arial" panose="020B0604020202020204" pitchFamily="34" charset="0"/>
              </a:rPr>
              <a:t>.</a:t>
            </a:r>
            <a:r>
              <a:rPr sz="2600" b="1" dirty="0">
                <a:solidFill>
                  <a:srgbClr val="FF9900"/>
                </a:solidFill>
                <a:latin typeface="Arial" panose="020B0604020202020204" pitchFamily="34" charset="0"/>
              </a:rPr>
              <a:t> </a:t>
            </a:r>
            <a:r>
              <a:rPr sz="2600" b="1" u="sng" dirty="0">
                <a:solidFill>
                  <a:srgbClr val="FF9900"/>
                </a:solidFill>
                <a:latin typeface="Arial" panose="020B0604020202020204" pitchFamily="34" charset="0"/>
              </a:rPr>
              <a:t>Hội Việt Nam cách mạng Thanh niên</a:t>
            </a:r>
            <a:r>
              <a:rPr sz="2600" b="1" dirty="0">
                <a:solidFill>
                  <a:srgbClr val="FF9900"/>
                </a:solidFill>
                <a:latin typeface="Arial" panose="020B0604020202020204" pitchFamily="34" charset="0"/>
              </a:rPr>
              <a:t> </a:t>
            </a:r>
            <a:endParaRPr sz="2600" b="1" dirty="0">
              <a:solidFill>
                <a:srgbClr val="FF9900"/>
              </a:solidFill>
              <a:latin typeface="Arial" panose="020B0604020202020204" pitchFamily="34" charset="0"/>
            </a:endParaRPr>
          </a:p>
        </p:txBody>
      </p:sp>
      <p:sp>
        <p:nvSpPr>
          <p:cNvPr id="19462" name="Text Box 6"/>
          <p:cNvSpPr txBox="1"/>
          <p:nvPr/>
        </p:nvSpPr>
        <p:spPr>
          <a:xfrm>
            <a:off x="152400" y="2667000"/>
            <a:ext cx="5105400" cy="491490"/>
          </a:xfrm>
          <a:prstGeom prst="rect">
            <a:avLst/>
          </a:prstGeom>
          <a:noFill/>
          <a:ln w="9525">
            <a:noFill/>
          </a:ln>
        </p:spPr>
        <p:txBody>
          <a:bodyPr>
            <a:spAutoFit/>
          </a:bodyPr>
          <a:p>
            <a:pPr algn="l">
              <a:spcBef>
                <a:spcPct val="50000"/>
              </a:spcBef>
            </a:pPr>
            <a:r>
              <a:rPr sz="2600" b="1" dirty="0">
                <a:solidFill>
                  <a:srgbClr val="FF9900"/>
                </a:solidFill>
                <a:latin typeface="Arial" panose="020B0604020202020204" pitchFamily="34" charset="0"/>
              </a:rPr>
              <a:t>2</a:t>
            </a:r>
            <a:r>
              <a:rPr lang="en-US" sz="2600" b="1" dirty="0">
                <a:solidFill>
                  <a:srgbClr val="FF9900"/>
                </a:solidFill>
                <a:latin typeface="Arial" panose="020B0604020202020204" pitchFamily="34" charset="0"/>
              </a:rPr>
              <a:t>.</a:t>
            </a:r>
            <a:r>
              <a:rPr sz="2600" b="1" dirty="0">
                <a:solidFill>
                  <a:srgbClr val="FF9900"/>
                </a:solidFill>
                <a:latin typeface="Arial" panose="020B0604020202020204" pitchFamily="34" charset="0"/>
              </a:rPr>
              <a:t> </a:t>
            </a:r>
            <a:r>
              <a:rPr sz="2600" b="1" u="sng" dirty="0">
                <a:solidFill>
                  <a:srgbClr val="FF9900"/>
                </a:solidFill>
                <a:latin typeface="Arial" panose="020B0604020202020204" pitchFamily="34" charset="0"/>
              </a:rPr>
              <a:t>Tân Việt Cách mạng Đảng</a:t>
            </a:r>
            <a:r>
              <a:rPr sz="2600" u="sng" dirty="0">
                <a:latin typeface="Arial" panose="020B0604020202020204" pitchFamily="34" charset="0"/>
              </a:rPr>
              <a:t> </a:t>
            </a:r>
            <a:endParaRPr sz="2600" u="sng" dirty="0">
              <a:latin typeface="Arial" panose="020B0604020202020204" pitchFamily="34" charset="0"/>
            </a:endParaRPr>
          </a:p>
        </p:txBody>
      </p:sp>
      <p:sp>
        <p:nvSpPr>
          <p:cNvPr id="19463" name="Text Box 7"/>
          <p:cNvSpPr txBox="1"/>
          <p:nvPr/>
        </p:nvSpPr>
        <p:spPr>
          <a:xfrm>
            <a:off x="152400" y="3200400"/>
            <a:ext cx="4724400" cy="488950"/>
          </a:xfrm>
          <a:prstGeom prst="rect">
            <a:avLst/>
          </a:prstGeom>
          <a:noFill/>
          <a:ln w="9525">
            <a:noFill/>
          </a:ln>
        </p:spPr>
        <p:txBody>
          <a:bodyPr>
            <a:spAutoFit/>
          </a:bodyPr>
          <a:p>
            <a:pPr algn="l">
              <a:spcBef>
                <a:spcPct val="50000"/>
              </a:spcBef>
            </a:pPr>
            <a:r>
              <a:rPr sz="2600" b="1" dirty="0">
                <a:solidFill>
                  <a:srgbClr val="FF9900"/>
                </a:solidFill>
                <a:latin typeface="Arial" panose="020B0604020202020204" pitchFamily="34" charset="0"/>
              </a:rPr>
              <a:t>3, </a:t>
            </a:r>
            <a:r>
              <a:rPr sz="2600" b="1" u="sng" dirty="0">
                <a:solidFill>
                  <a:srgbClr val="FF9900"/>
                </a:solidFill>
                <a:latin typeface="Arial" panose="020B0604020202020204" pitchFamily="34" charset="0"/>
              </a:rPr>
              <a:t>Việt Nam Quốc Dân đảng</a:t>
            </a:r>
            <a:r>
              <a:rPr sz="2600" b="1" u="sng" dirty="0">
                <a:latin typeface="Arial" panose="020B0604020202020204" pitchFamily="34" charset="0"/>
              </a:rPr>
              <a:t> </a:t>
            </a:r>
            <a:endParaRPr sz="2600" b="1" u="sng" dirty="0">
              <a:latin typeface="Arial" panose="020B0604020202020204" pitchFamily="34" charset="0"/>
            </a:endParaRPr>
          </a:p>
        </p:txBody>
      </p:sp>
      <p:sp>
        <p:nvSpPr>
          <p:cNvPr id="19464" name="Text Box 8"/>
          <p:cNvSpPr txBox="1"/>
          <p:nvPr/>
        </p:nvSpPr>
        <p:spPr>
          <a:xfrm>
            <a:off x="152400" y="3657600"/>
            <a:ext cx="32766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a</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Sự ra đời</a:t>
            </a:r>
            <a:endParaRPr sz="2800" b="1" u="sng" dirty="0">
              <a:latin typeface="Times New Roman" panose="02020603050405020304" pitchFamily="18" charset="0"/>
            </a:endParaRPr>
          </a:p>
        </p:txBody>
      </p:sp>
      <p:sp>
        <p:nvSpPr>
          <p:cNvPr id="163854" name="Text Box 14"/>
          <p:cNvSpPr txBox="1"/>
          <p:nvPr/>
        </p:nvSpPr>
        <p:spPr>
          <a:xfrm>
            <a:off x="152400" y="4114800"/>
            <a:ext cx="32766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b</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Tôn chỉ mục đích</a:t>
            </a:r>
            <a:endParaRPr sz="2800" b="1" u="sng" dirty="0">
              <a:latin typeface="Times New Roman" panose="02020603050405020304" pitchFamily="18" charset="0"/>
            </a:endParaRPr>
          </a:p>
        </p:txBody>
      </p:sp>
      <p:sp>
        <p:nvSpPr>
          <p:cNvPr id="163855" name="Text Box 15"/>
          <p:cNvSpPr txBox="1"/>
          <p:nvPr/>
        </p:nvSpPr>
        <p:spPr>
          <a:xfrm>
            <a:off x="228600" y="4662488"/>
            <a:ext cx="8382000" cy="519112"/>
          </a:xfrm>
          <a:prstGeom prst="rect">
            <a:avLst/>
          </a:prstGeom>
          <a:noFill/>
          <a:ln w="9525">
            <a:noFill/>
          </a:ln>
        </p:spPr>
        <p:txBody>
          <a:bodyPr>
            <a:spAutoFit/>
          </a:bodyPr>
          <a:p>
            <a:pPr algn="l">
              <a:spcBef>
                <a:spcPct val="50000"/>
              </a:spcBef>
            </a:pPr>
            <a:r>
              <a:rPr sz="2800" b="1" dirty="0">
                <a:latin typeface="Times New Roman" panose="02020603050405020304" pitchFamily="18" charset="0"/>
              </a:rPr>
              <a:t>+ Lúc mới thành lập chưa có cương lĩnh rõ ràng</a:t>
            </a:r>
            <a:endParaRPr sz="2800" b="1" dirty="0">
              <a:latin typeface="Times New Roman" panose="02020603050405020304" pitchFamily="18" charset="0"/>
            </a:endParaRPr>
          </a:p>
        </p:txBody>
      </p:sp>
      <p:sp>
        <p:nvSpPr>
          <p:cNvPr id="163856" name="Text Box 16"/>
          <p:cNvSpPr txBox="1"/>
          <p:nvPr/>
        </p:nvSpPr>
        <p:spPr>
          <a:xfrm>
            <a:off x="228600" y="5181600"/>
            <a:ext cx="8458200" cy="94615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 Năm 1928 và năm 1929, hai lần thay đổi chủ nghĩa (do nghèo về lí luận, thiếu lập trường kiên định)</a:t>
            </a:r>
            <a:endParaRPr sz="2800" b="1"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63854"/>
                                        </p:tgtEl>
                                        <p:attrNameLst>
                                          <p:attrName>style.visibility</p:attrName>
                                        </p:attrNameLst>
                                      </p:cBhvr>
                                      <p:to>
                                        <p:strVal val="visible"/>
                                      </p:to>
                                    </p:set>
                                    <p:anim from="(-#ppt_w/2)" to="(#ppt_x)" calcmode="lin" valueType="num">
                                      <p:cBhvr>
                                        <p:cTn id="7" dur="600" fill="hold">
                                          <p:stCondLst>
                                            <p:cond delay="0"/>
                                          </p:stCondLst>
                                        </p:cTn>
                                        <p:tgtEl>
                                          <p:spTgt spid="163854"/>
                                        </p:tgtEl>
                                        <p:attrNameLst>
                                          <p:attrName>ppt_x</p:attrName>
                                        </p:attrNameLst>
                                      </p:cBhvr>
                                    </p:anim>
                                    <p:anim from="0" to="-1.0" calcmode="lin" valueType="num">
                                      <p:cBhvr>
                                        <p:cTn id="8" dur="200" decel="50000" autoRev="1" fill="hold">
                                          <p:stCondLst>
                                            <p:cond delay="600"/>
                                          </p:stCondLst>
                                        </p:cTn>
                                        <p:tgtEl>
                                          <p:spTgt spid="163854"/>
                                        </p:tgtEl>
                                        <p:attrNameLst>
                                          <p:attrName>xshear</p:attrName>
                                        </p:attrNameLst>
                                      </p:cBhvr>
                                    </p:anim>
                                    <p:animScale>
                                      <p:cBhvr>
                                        <p:cTn id="9" dur="200" decel="100000" autoRev="1" fill="hold">
                                          <p:stCondLst>
                                            <p:cond delay="600"/>
                                          </p:stCondLst>
                                        </p:cTn>
                                        <p:tgtEl>
                                          <p:spTgt spid="163854"/>
                                        </p:tgtEl>
                                      </p:cBhvr>
                                      <p:from x="100000" y="100000"/>
                                      <p:to x="80000" y="100000"/>
                                    </p:animScale>
                                    <p:anim by="(#ppt_h/3+#ppt_w*0.1)" calcmode="lin" valueType="num">
                                      <p:cBhvr additive="sum">
                                        <p:cTn id="10" dur="200" decel="100000" autoRev="1" fill="hold">
                                          <p:stCondLst>
                                            <p:cond delay="600"/>
                                          </p:stCondLst>
                                        </p:cTn>
                                        <p:tgtEl>
                                          <p:spTgt spid="163854"/>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63855"/>
                                        </p:tgtEl>
                                        <p:attrNameLst>
                                          <p:attrName>style.visibility</p:attrName>
                                        </p:attrNameLst>
                                      </p:cBhvr>
                                      <p:to>
                                        <p:strVal val="visible"/>
                                      </p:to>
                                    </p:set>
                                    <p:anim calcmode="discrete" valueType="clr">
                                      <p:cBhvr override="childStyle">
                                        <p:cTn id="15" dur="80"/>
                                        <p:tgtEl>
                                          <p:spTgt spid="163855"/>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63855"/>
                                        </p:tgtEl>
                                        <p:attrNameLst>
                                          <p:attrName>fillcolor</p:attrName>
                                        </p:attrNameLst>
                                      </p:cBhvr>
                                      <p:tavLst>
                                        <p:tav tm="0">
                                          <p:val>
                                            <p:clrVal>
                                              <a:schemeClr val="accent2"/>
                                            </p:clrVal>
                                          </p:val>
                                        </p:tav>
                                        <p:tav tm="50000">
                                          <p:val>
                                            <p:clrVal>
                                              <a:schemeClr val="hlink"/>
                                            </p:clrVal>
                                          </p:val>
                                        </p:tav>
                                      </p:tavLst>
                                    </p:anim>
                                    <p:set>
                                      <p:cBhvr>
                                        <p:cTn id="17" dur="80"/>
                                        <p:tgtEl>
                                          <p:spTgt spid="163855"/>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163856"/>
                                        </p:tgtEl>
                                        <p:attrNameLst>
                                          <p:attrName>style.visibility</p:attrName>
                                        </p:attrNameLst>
                                      </p:cBhvr>
                                      <p:to>
                                        <p:strVal val="visible"/>
                                      </p:to>
                                    </p:set>
                                    <p:animEffect transition="in" filter="fade">
                                      <p:cBhvr>
                                        <p:cTn id="22" dur="1000"/>
                                        <p:tgtEl>
                                          <p:spTgt spid="163856"/>
                                        </p:tgtEl>
                                      </p:cBhvr>
                                    </p:animEffect>
                                    <p:anim calcmode="lin" valueType="num">
                                      <p:cBhvr>
                                        <p:cTn id="23" dur="1000" fill="hold"/>
                                        <p:tgtEl>
                                          <p:spTgt spid="163856"/>
                                        </p:tgtEl>
                                        <p:attrNameLst>
                                          <p:attrName>ppt_x</p:attrName>
                                        </p:attrNameLst>
                                      </p:cBhvr>
                                      <p:tavLst>
                                        <p:tav tm="0">
                                          <p:val>
                                            <p:strVal val="#ppt_x-.1"/>
                                          </p:val>
                                        </p:tav>
                                        <p:tav tm="100000">
                                          <p:val>
                                            <p:strVal val="#ppt_x"/>
                                          </p:val>
                                        </p:tav>
                                      </p:tavLst>
                                    </p:anim>
                                    <p:anim calcmode="lin" valueType="num">
                                      <p:cBhvr>
                                        <p:cTn id="24" dur="1000" fill="hold"/>
                                        <p:tgtEl>
                                          <p:spTgt spid="1638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4" grpId="0"/>
      <p:bldP spid="163855" grpId="0"/>
      <p:bldP spid="1638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Oval 2"/>
          <p:cNvSpPr/>
          <p:nvPr/>
        </p:nvSpPr>
        <p:spPr>
          <a:xfrm>
            <a:off x="3962400" y="0"/>
            <a:ext cx="1371600" cy="762000"/>
          </a:xfrm>
          <a:prstGeom prst="ellipse">
            <a:avLst/>
          </a:prstGeom>
          <a:solidFill>
            <a:srgbClr val="FFFF00"/>
          </a:solidFill>
          <a:ln w="38100" cap="flat" cmpd="sng">
            <a:solidFill>
              <a:srgbClr val="FF0000"/>
            </a:solidFill>
            <a:prstDash val="solid"/>
            <a:headEnd type="none" w="med" len="med"/>
            <a:tailEnd type="none" w="med" len="med"/>
          </a:ln>
        </p:spPr>
        <p:txBody>
          <a:bodyPr anchor="ctr" anchorCtr="0"/>
          <a:p>
            <a:pPr eaLnBrk="0" hangingPunct="0"/>
            <a:r>
              <a:rPr b="1" u="sng" dirty="0">
                <a:solidFill>
                  <a:schemeClr val="accent1"/>
                </a:solidFill>
                <a:latin typeface="Arial" panose="020B0604020202020204" pitchFamily="34" charset="0"/>
              </a:rPr>
              <a:t>BÀI 13</a:t>
            </a:r>
            <a:endParaRPr b="1" u="sng" dirty="0">
              <a:solidFill>
                <a:schemeClr val="accent1"/>
              </a:solidFill>
              <a:latin typeface="Arial" panose="020B0604020202020204" pitchFamily="34" charset="0"/>
            </a:endParaRPr>
          </a:p>
        </p:txBody>
      </p:sp>
      <p:sp>
        <p:nvSpPr>
          <p:cNvPr id="20483" name="Text Box 3"/>
          <p:cNvSpPr txBox="1"/>
          <p:nvPr/>
        </p:nvSpPr>
        <p:spPr>
          <a:xfrm>
            <a:off x="457200" y="762000"/>
            <a:ext cx="8305800" cy="946150"/>
          </a:xfrm>
          <a:prstGeom prst="rect">
            <a:avLst/>
          </a:prstGeom>
          <a:noFill/>
          <a:ln w="9525">
            <a:noFill/>
          </a:ln>
        </p:spPr>
        <p:txBody>
          <a:bodyPr>
            <a:spAutoFit/>
          </a:bodyPr>
          <a:p>
            <a:pPr>
              <a:spcBef>
                <a:spcPct val="50000"/>
              </a:spcBef>
            </a:pPr>
            <a:r>
              <a:rPr sz="2800" b="1" dirty="0">
                <a:solidFill>
                  <a:srgbClr val="FFFF00"/>
                </a:solidFill>
                <a:latin typeface="Times New Roman" panose="02020603050405020304" pitchFamily="18" charset="0"/>
              </a:rPr>
              <a:t>PHONG TRÀO DÂN TỘC DÂN CHỦ Ở VIỆT NAM TỪ 1925 ĐẾN NĂM 1930</a:t>
            </a:r>
            <a:endParaRPr sz="2800" b="1" dirty="0">
              <a:solidFill>
                <a:srgbClr val="FFFF00"/>
              </a:solidFill>
              <a:latin typeface="Times New Roman" panose="02020603050405020304" pitchFamily="18" charset="0"/>
            </a:endParaRPr>
          </a:p>
        </p:txBody>
      </p:sp>
      <p:sp>
        <p:nvSpPr>
          <p:cNvPr id="20484" name="Text Box 4"/>
          <p:cNvSpPr txBox="1"/>
          <p:nvPr/>
        </p:nvSpPr>
        <p:spPr>
          <a:xfrm>
            <a:off x="0" y="1676400"/>
            <a:ext cx="9144000" cy="460375"/>
          </a:xfrm>
          <a:prstGeom prst="rect">
            <a:avLst/>
          </a:prstGeom>
          <a:noFill/>
          <a:ln w="9525">
            <a:noFill/>
          </a:ln>
        </p:spPr>
        <p:txBody>
          <a:bodyPr>
            <a:spAutoFit/>
          </a:bodyPr>
          <a:p>
            <a:pPr algn="l">
              <a:spcBef>
                <a:spcPct val="50000"/>
              </a:spcBef>
            </a:pPr>
            <a:r>
              <a:rPr sz="2400" b="1" dirty="0">
                <a:solidFill>
                  <a:schemeClr val="tx2"/>
                </a:solidFill>
                <a:latin typeface="Arial" panose="020B0604020202020204" pitchFamily="34" charset="0"/>
              </a:rPr>
              <a:t>I</a:t>
            </a:r>
            <a:r>
              <a:rPr lang="en-US" sz="2400" b="1" dirty="0">
                <a:solidFill>
                  <a:schemeClr val="tx2"/>
                </a:solidFill>
                <a:latin typeface="Arial" panose="020B0604020202020204" pitchFamily="34" charset="0"/>
              </a:rPr>
              <a:t>.</a:t>
            </a:r>
            <a:r>
              <a:rPr sz="2400" b="1" dirty="0">
                <a:solidFill>
                  <a:schemeClr val="tx2"/>
                </a:solidFill>
                <a:latin typeface="Arial" panose="020B0604020202020204" pitchFamily="34" charset="0"/>
              </a:rPr>
              <a:t> </a:t>
            </a:r>
            <a:r>
              <a:rPr sz="2400" b="1" u="sng" dirty="0">
                <a:solidFill>
                  <a:schemeClr val="tx2"/>
                </a:solidFill>
                <a:latin typeface="Arial" panose="020B0604020202020204" pitchFamily="34" charset="0"/>
              </a:rPr>
              <a:t>SỰ RA ĐỜI VÀ HOẠT ĐỘNG CỦA 3 TỔ CHỨC CÁCH MẠNG</a:t>
            </a:r>
            <a:endParaRPr sz="2400" b="1" u="sng" dirty="0">
              <a:solidFill>
                <a:schemeClr val="tx2"/>
              </a:solidFill>
              <a:latin typeface="Arial" panose="020B0604020202020204" pitchFamily="34" charset="0"/>
            </a:endParaRPr>
          </a:p>
        </p:txBody>
      </p:sp>
      <p:sp>
        <p:nvSpPr>
          <p:cNvPr id="20485" name="Text Box 7"/>
          <p:cNvSpPr txBox="1"/>
          <p:nvPr/>
        </p:nvSpPr>
        <p:spPr>
          <a:xfrm>
            <a:off x="152400" y="2209800"/>
            <a:ext cx="4724400" cy="491490"/>
          </a:xfrm>
          <a:prstGeom prst="rect">
            <a:avLst/>
          </a:prstGeom>
          <a:noFill/>
          <a:ln w="9525">
            <a:noFill/>
          </a:ln>
        </p:spPr>
        <p:txBody>
          <a:bodyPr>
            <a:spAutoFit/>
          </a:bodyPr>
          <a:p>
            <a:pPr algn="l">
              <a:spcBef>
                <a:spcPct val="50000"/>
              </a:spcBef>
            </a:pPr>
            <a:r>
              <a:rPr sz="2600" b="1" dirty="0">
                <a:solidFill>
                  <a:srgbClr val="FF9900"/>
                </a:solidFill>
                <a:latin typeface="Arial" panose="020B0604020202020204" pitchFamily="34" charset="0"/>
              </a:rPr>
              <a:t>3</a:t>
            </a:r>
            <a:r>
              <a:rPr lang="en-US" sz="2600" b="1" dirty="0">
                <a:solidFill>
                  <a:srgbClr val="FF9900"/>
                </a:solidFill>
                <a:latin typeface="Arial" panose="020B0604020202020204" pitchFamily="34" charset="0"/>
              </a:rPr>
              <a:t>.</a:t>
            </a:r>
            <a:r>
              <a:rPr sz="2600" b="1" dirty="0">
                <a:solidFill>
                  <a:srgbClr val="FF9900"/>
                </a:solidFill>
                <a:latin typeface="Arial" panose="020B0604020202020204" pitchFamily="34" charset="0"/>
              </a:rPr>
              <a:t> </a:t>
            </a:r>
            <a:r>
              <a:rPr sz="2600" b="1" u="sng" dirty="0">
                <a:solidFill>
                  <a:srgbClr val="FF9900"/>
                </a:solidFill>
                <a:latin typeface="Arial" panose="020B0604020202020204" pitchFamily="34" charset="0"/>
              </a:rPr>
              <a:t>Việt Nam Quốc Dân đảng</a:t>
            </a:r>
            <a:r>
              <a:rPr sz="2600" b="1" u="sng" dirty="0">
                <a:latin typeface="Arial" panose="020B0604020202020204" pitchFamily="34" charset="0"/>
              </a:rPr>
              <a:t> </a:t>
            </a:r>
            <a:endParaRPr sz="2600" b="1" u="sng" dirty="0">
              <a:latin typeface="Arial" panose="020B0604020202020204" pitchFamily="34" charset="0"/>
            </a:endParaRPr>
          </a:p>
        </p:txBody>
      </p:sp>
      <p:sp>
        <p:nvSpPr>
          <p:cNvPr id="20486" name="Text Box 8"/>
          <p:cNvSpPr txBox="1"/>
          <p:nvPr/>
        </p:nvSpPr>
        <p:spPr>
          <a:xfrm>
            <a:off x="304800" y="2667000"/>
            <a:ext cx="32766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a</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Sự ra đời</a:t>
            </a:r>
            <a:endParaRPr sz="2800" b="1" u="sng" dirty="0">
              <a:latin typeface="Times New Roman" panose="02020603050405020304" pitchFamily="18" charset="0"/>
            </a:endParaRPr>
          </a:p>
        </p:txBody>
      </p:sp>
      <p:sp>
        <p:nvSpPr>
          <p:cNvPr id="165900" name="Text Box 12"/>
          <p:cNvSpPr txBox="1"/>
          <p:nvPr/>
        </p:nvSpPr>
        <p:spPr>
          <a:xfrm>
            <a:off x="304800" y="3657600"/>
            <a:ext cx="30480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c</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Hoạt động</a:t>
            </a:r>
            <a:r>
              <a:rPr sz="2800" b="1" dirty="0">
                <a:latin typeface="Times New Roman" panose="02020603050405020304" pitchFamily="18" charset="0"/>
              </a:rPr>
              <a:t>:</a:t>
            </a:r>
            <a:endParaRPr sz="2800" b="1" dirty="0">
              <a:latin typeface="Times New Roman" panose="02020603050405020304" pitchFamily="18" charset="0"/>
            </a:endParaRPr>
          </a:p>
        </p:txBody>
      </p:sp>
      <p:sp>
        <p:nvSpPr>
          <p:cNvPr id="165901" name="Text Box 13"/>
          <p:cNvSpPr txBox="1"/>
          <p:nvPr/>
        </p:nvSpPr>
        <p:spPr>
          <a:xfrm>
            <a:off x="457200" y="4191000"/>
            <a:ext cx="8458200" cy="519113"/>
          </a:xfrm>
          <a:prstGeom prst="rect">
            <a:avLst/>
          </a:prstGeom>
          <a:noFill/>
          <a:ln w="9525">
            <a:noFill/>
          </a:ln>
        </p:spPr>
        <p:txBody>
          <a:bodyPr>
            <a:spAutoFit/>
          </a:bodyPr>
          <a:p>
            <a:pPr algn="l">
              <a:spcBef>
                <a:spcPct val="50000"/>
              </a:spcBef>
            </a:pPr>
            <a:r>
              <a:rPr sz="2800" dirty="0">
                <a:latin typeface="Times New Roman" panose="02020603050405020304" pitchFamily="18" charset="0"/>
              </a:rPr>
              <a:t>+ Địa bàn bó hẹp, chủ yếu ở một số địa phương ở Bắc Kì</a:t>
            </a:r>
            <a:endParaRPr sz="2800" dirty="0">
              <a:latin typeface="Times New Roman" panose="02020603050405020304" pitchFamily="18" charset="0"/>
            </a:endParaRPr>
          </a:p>
        </p:txBody>
      </p:sp>
      <p:sp>
        <p:nvSpPr>
          <p:cNvPr id="165902" name="Text Box 14"/>
          <p:cNvSpPr txBox="1"/>
          <p:nvPr/>
        </p:nvSpPr>
        <p:spPr>
          <a:xfrm>
            <a:off x="457200" y="4800600"/>
            <a:ext cx="8001000" cy="519113"/>
          </a:xfrm>
          <a:prstGeom prst="rect">
            <a:avLst/>
          </a:prstGeom>
          <a:noFill/>
          <a:ln w="9525">
            <a:noFill/>
          </a:ln>
        </p:spPr>
        <p:txBody>
          <a:bodyPr>
            <a:spAutoFit/>
          </a:bodyPr>
          <a:p>
            <a:pPr algn="l">
              <a:spcBef>
                <a:spcPct val="50000"/>
              </a:spcBef>
            </a:pPr>
            <a:r>
              <a:rPr sz="2800" dirty="0">
                <a:latin typeface="Times New Roman" panose="02020603050405020304" pitchFamily="18" charset="0"/>
              </a:rPr>
              <a:t>+ Tổ chức ám sát trùm mộ phu Badanh (2-1929)</a:t>
            </a:r>
            <a:endParaRPr sz="2800" dirty="0">
              <a:latin typeface="Times New Roman" panose="02020603050405020304" pitchFamily="18" charset="0"/>
            </a:endParaRPr>
          </a:p>
        </p:txBody>
      </p:sp>
      <p:sp>
        <p:nvSpPr>
          <p:cNvPr id="20490" name="Text Box 15"/>
          <p:cNvSpPr txBox="1"/>
          <p:nvPr/>
        </p:nvSpPr>
        <p:spPr>
          <a:xfrm>
            <a:off x="304800" y="3200400"/>
            <a:ext cx="32766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b</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Tôn chỉ mục đích</a:t>
            </a:r>
            <a:endParaRPr sz="2800" b="1" u="sng" dirty="0">
              <a:latin typeface="Times New Roman" panose="02020603050405020304" pitchFamily="18" charset="0"/>
            </a:endParaRPr>
          </a:p>
        </p:txBody>
      </p:sp>
      <p:sp>
        <p:nvSpPr>
          <p:cNvPr id="165904" name="Text Box 16"/>
          <p:cNvSpPr txBox="1"/>
          <p:nvPr/>
        </p:nvSpPr>
        <p:spPr>
          <a:xfrm>
            <a:off x="457200" y="5334000"/>
            <a:ext cx="8534400" cy="946150"/>
          </a:xfrm>
          <a:prstGeom prst="rect">
            <a:avLst/>
          </a:prstGeom>
          <a:noFill/>
          <a:ln w="9525">
            <a:noFill/>
          </a:ln>
        </p:spPr>
        <p:txBody>
          <a:bodyPr>
            <a:spAutoFit/>
          </a:bodyPr>
          <a:p>
            <a:pPr algn="l">
              <a:spcBef>
                <a:spcPct val="50000"/>
              </a:spcBef>
            </a:pPr>
            <a:r>
              <a:rPr sz="2800" dirty="0">
                <a:latin typeface="Times New Roman" panose="02020603050405020304" pitchFamily="18" charset="0"/>
              </a:rPr>
              <a:t>+ Tổ chức khởi nghĩa bắt đầu ở Yên Bái (ngày 9-2-1930), tiếp là Phú Thọ, Hải Dương, Thái Bình, nhưng thất bại.</a:t>
            </a:r>
            <a:endParaRPr sz="2800"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5900"/>
                                        </p:tgtEl>
                                        <p:attrNameLst>
                                          <p:attrName>style.visibility</p:attrName>
                                        </p:attrNameLst>
                                      </p:cBhvr>
                                      <p:to>
                                        <p:strVal val="visible"/>
                                      </p:to>
                                    </p:set>
                                    <p:anim to="" calcmode="lin" valueType="num">
                                      <p:cBhvr>
                                        <p:cTn id="7" dur="1" fill="hold"/>
                                        <p:tgtEl>
                                          <p:spTgt spid="165900"/>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nodeType="clickEffect">
                                  <p:stCondLst>
                                    <p:cond delay="0"/>
                                  </p:stCondLst>
                                  <p:iterate type="lt">
                                    <p:tmPct val="10000"/>
                                  </p:iterate>
                                  <p:childTnLst>
                                    <p:set>
                                      <p:cBhvr>
                                        <p:cTn id="11" dur="1" fill="hold">
                                          <p:stCondLst>
                                            <p:cond delay="0"/>
                                          </p:stCondLst>
                                        </p:cTn>
                                        <p:tgtEl>
                                          <p:spTgt spid="165901">
                                            <p:txEl>
                                              <p:charRg st="0" end="55"/>
                                            </p:txEl>
                                          </p:spTgt>
                                        </p:tgtEl>
                                        <p:attrNameLst>
                                          <p:attrName>style.visibility</p:attrName>
                                        </p:attrNameLst>
                                      </p:cBhvr>
                                      <p:to>
                                        <p:strVal val="visible"/>
                                      </p:to>
                                    </p:set>
                                    <p:animEffect transition="in" filter="fade">
                                      <p:cBhvr>
                                        <p:cTn id="12" dur="1000"/>
                                        <p:tgtEl>
                                          <p:spTgt spid="165901">
                                            <p:txEl>
                                              <p:charRg st="0" end="55"/>
                                            </p:txEl>
                                          </p:spTgt>
                                        </p:tgtEl>
                                      </p:cBhvr>
                                    </p:animEffect>
                                    <p:anim calcmode="lin" valueType="num">
                                      <p:cBhvr>
                                        <p:cTn id="13" dur="1000" fill="hold"/>
                                        <p:tgtEl>
                                          <p:spTgt spid="165901">
                                            <p:txEl>
                                              <p:charRg st="0" end="55"/>
                                            </p:txEl>
                                          </p:spTgt>
                                        </p:tgtEl>
                                        <p:attrNameLst>
                                          <p:attrName>ppt_x</p:attrName>
                                        </p:attrNameLst>
                                      </p:cBhvr>
                                      <p:tavLst>
                                        <p:tav tm="0">
                                          <p:val>
                                            <p:strVal val="#ppt_x-.1"/>
                                          </p:val>
                                        </p:tav>
                                        <p:tav tm="100000">
                                          <p:val>
                                            <p:strVal val="#ppt_x"/>
                                          </p:val>
                                        </p:tav>
                                      </p:tavLst>
                                    </p:anim>
                                    <p:anim calcmode="lin" valueType="num">
                                      <p:cBhvr>
                                        <p:cTn id="14" dur="1000" fill="hold"/>
                                        <p:tgtEl>
                                          <p:spTgt spid="165901">
                                            <p:txEl>
                                              <p:charRg st="0" end="5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165902"/>
                                        </p:tgtEl>
                                        <p:attrNameLst>
                                          <p:attrName>style.visibility</p:attrName>
                                        </p:attrNameLst>
                                      </p:cBhvr>
                                      <p:to>
                                        <p:strVal val="visible"/>
                                      </p:to>
                                    </p:set>
                                    <p:animEffect transition="in" filter="fade">
                                      <p:cBhvr>
                                        <p:cTn id="19" dur="1000"/>
                                        <p:tgtEl>
                                          <p:spTgt spid="165902"/>
                                        </p:tgtEl>
                                      </p:cBhvr>
                                    </p:animEffect>
                                    <p:anim calcmode="lin" valueType="num">
                                      <p:cBhvr>
                                        <p:cTn id="20" dur="1000" fill="hold"/>
                                        <p:tgtEl>
                                          <p:spTgt spid="165902"/>
                                        </p:tgtEl>
                                        <p:attrNameLst>
                                          <p:attrName>ppt_x</p:attrName>
                                        </p:attrNameLst>
                                      </p:cBhvr>
                                      <p:tavLst>
                                        <p:tav tm="0">
                                          <p:val>
                                            <p:strVal val="#ppt_x-.1"/>
                                          </p:val>
                                        </p:tav>
                                        <p:tav tm="100000">
                                          <p:val>
                                            <p:strVal val="#ppt_x"/>
                                          </p:val>
                                        </p:tav>
                                      </p:tavLst>
                                    </p:anim>
                                    <p:anim calcmode="lin" valueType="num">
                                      <p:cBhvr>
                                        <p:cTn id="21" dur="1000" fill="hold"/>
                                        <p:tgtEl>
                                          <p:spTgt spid="16590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165904"/>
                                        </p:tgtEl>
                                        <p:attrNameLst>
                                          <p:attrName>style.visibility</p:attrName>
                                        </p:attrNameLst>
                                      </p:cBhvr>
                                      <p:to>
                                        <p:strVal val="visible"/>
                                      </p:to>
                                    </p:set>
                                    <p:animEffect transition="in" filter="fade">
                                      <p:cBhvr>
                                        <p:cTn id="26" dur="1000"/>
                                        <p:tgtEl>
                                          <p:spTgt spid="165904"/>
                                        </p:tgtEl>
                                      </p:cBhvr>
                                    </p:animEffect>
                                    <p:anim calcmode="lin" valueType="num">
                                      <p:cBhvr>
                                        <p:cTn id="27" dur="1000" fill="hold"/>
                                        <p:tgtEl>
                                          <p:spTgt spid="165904"/>
                                        </p:tgtEl>
                                        <p:attrNameLst>
                                          <p:attrName>ppt_x</p:attrName>
                                        </p:attrNameLst>
                                      </p:cBhvr>
                                      <p:tavLst>
                                        <p:tav tm="0">
                                          <p:val>
                                            <p:strVal val="#ppt_x-.1"/>
                                          </p:val>
                                        </p:tav>
                                        <p:tav tm="100000">
                                          <p:val>
                                            <p:strVal val="#ppt_x"/>
                                          </p:val>
                                        </p:tav>
                                      </p:tavLst>
                                    </p:anim>
                                    <p:anim calcmode="lin" valueType="num">
                                      <p:cBhvr>
                                        <p:cTn id="28" dur="1000" fill="hold"/>
                                        <p:tgtEl>
                                          <p:spTgt spid="1659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0" grpId="0"/>
      <p:bldP spid="165902" grpId="0"/>
      <p:bldP spid="1659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Oval 2"/>
          <p:cNvSpPr/>
          <p:nvPr/>
        </p:nvSpPr>
        <p:spPr>
          <a:xfrm>
            <a:off x="3657600" y="0"/>
            <a:ext cx="1295400" cy="762000"/>
          </a:xfrm>
          <a:prstGeom prst="ellipse">
            <a:avLst/>
          </a:prstGeom>
          <a:solidFill>
            <a:schemeClr val="hlink"/>
          </a:solidFill>
          <a:ln w="38100" cap="flat" cmpd="sng">
            <a:solidFill>
              <a:srgbClr val="FF0000"/>
            </a:solidFill>
            <a:prstDash val="solid"/>
            <a:headEnd type="none" w="med" len="med"/>
            <a:tailEnd type="none" w="med" len="med"/>
          </a:ln>
        </p:spPr>
        <p:txBody>
          <a:bodyPr anchor="ctr" anchorCtr="0"/>
          <a:p>
            <a:pPr eaLnBrk="0" hangingPunct="0"/>
            <a:r>
              <a:rPr sz="1600" b="1" u="sng" dirty="0">
                <a:solidFill>
                  <a:schemeClr val="accent1"/>
                </a:solidFill>
                <a:latin typeface="Arial" panose="020B0604020202020204" pitchFamily="34" charset="0"/>
              </a:rPr>
              <a:t>BÀI 13</a:t>
            </a:r>
            <a:endParaRPr sz="1600" b="1" u="sng" dirty="0">
              <a:solidFill>
                <a:schemeClr val="accent1"/>
              </a:solidFill>
              <a:latin typeface="Arial" panose="020B0604020202020204" pitchFamily="34" charset="0"/>
            </a:endParaRPr>
          </a:p>
        </p:txBody>
      </p:sp>
      <p:sp>
        <p:nvSpPr>
          <p:cNvPr id="21507" name="Text Box 3"/>
          <p:cNvSpPr txBox="1"/>
          <p:nvPr/>
        </p:nvSpPr>
        <p:spPr>
          <a:xfrm>
            <a:off x="457200" y="762000"/>
            <a:ext cx="8305800" cy="946150"/>
          </a:xfrm>
          <a:prstGeom prst="rect">
            <a:avLst/>
          </a:prstGeom>
          <a:noFill/>
          <a:ln w="9525">
            <a:noFill/>
          </a:ln>
        </p:spPr>
        <p:txBody>
          <a:bodyPr>
            <a:spAutoFit/>
          </a:bodyPr>
          <a:p>
            <a:pPr>
              <a:spcBef>
                <a:spcPct val="50000"/>
              </a:spcBef>
            </a:pPr>
            <a:r>
              <a:rPr sz="2800" b="1" dirty="0">
                <a:solidFill>
                  <a:srgbClr val="FFFF00"/>
                </a:solidFill>
                <a:latin typeface="Times New Roman" panose="02020603050405020304" pitchFamily="18" charset="0"/>
              </a:rPr>
              <a:t>PHONG TRÀO DÂN TỘC DÂN CHỦ Ở VIỆT NAM TỪ 1925 ĐẾN NĂM 1930</a:t>
            </a:r>
            <a:endParaRPr sz="2800" b="1" dirty="0">
              <a:solidFill>
                <a:srgbClr val="FFFF00"/>
              </a:solidFill>
              <a:latin typeface="Times New Roman" panose="02020603050405020304" pitchFamily="18" charset="0"/>
            </a:endParaRPr>
          </a:p>
        </p:txBody>
      </p:sp>
      <p:sp>
        <p:nvSpPr>
          <p:cNvPr id="21508" name="Text Box 4"/>
          <p:cNvSpPr txBox="1"/>
          <p:nvPr/>
        </p:nvSpPr>
        <p:spPr>
          <a:xfrm>
            <a:off x="0" y="1676400"/>
            <a:ext cx="9144000" cy="460375"/>
          </a:xfrm>
          <a:prstGeom prst="rect">
            <a:avLst/>
          </a:prstGeom>
          <a:noFill/>
          <a:ln w="9525">
            <a:noFill/>
          </a:ln>
        </p:spPr>
        <p:txBody>
          <a:bodyPr>
            <a:spAutoFit/>
          </a:bodyPr>
          <a:p>
            <a:pPr algn="l">
              <a:spcBef>
                <a:spcPct val="50000"/>
              </a:spcBef>
            </a:pPr>
            <a:r>
              <a:rPr sz="2400" b="1" dirty="0">
                <a:solidFill>
                  <a:schemeClr val="tx2"/>
                </a:solidFill>
                <a:latin typeface="Arial" panose="020B0604020202020204" pitchFamily="34" charset="0"/>
              </a:rPr>
              <a:t>I</a:t>
            </a:r>
            <a:r>
              <a:rPr lang="en-US" sz="2400" b="1" dirty="0">
                <a:solidFill>
                  <a:schemeClr val="tx2"/>
                </a:solidFill>
                <a:latin typeface="Arial" panose="020B0604020202020204" pitchFamily="34" charset="0"/>
              </a:rPr>
              <a:t>.</a:t>
            </a:r>
            <a:r>
              <a:rPr sz="2400" b="1" dirty="0">
                <a:solidFill>
                  <a:schemeClr val="tx2"/>
                </a:solidFill>
                <a:latin typeface="Arial" panose="020B0604020202020204" pitchFamily="34" charset="0"/>
              </a:rPr>
              <a:t> </a:t>
            </a:r>
            <a:r>
              <a:rPr sz="2400" b="1" u="sng" dirty="0">
                <a:solidFill>
                  <a:schemeClr val="tx2"/>
                </a:solidFill>
                <a:latin typeface="Arial" panose="020B0604020202020204" pitchFamily="34" charset="0"/>
              </a:rPr>
              <a:t>SỰ RA ĐỜI VÀ HOẠT ĐỘNG CỦA 3 TỔ CHỨC CÁCH MẠNG</a:t>
            </a:r>
            <a:endParaRPr sz="2400" b="1" u="sng" dirty="0">
              <a:solidFill>
                <a:schemeClr val="tx2"/>
              </a:solidFill>
              <a:latin typeface="Arial" panose="020B0604020202020204" pitchFamily="34" charset="0"/>
            </a:endParaRPr>
          </a:p>
        </p:txBody>
      </p:sp>
      <p:sp>
        <p:nvSpPr>
          <p:cNvPr id="21509" name="Text Box 5"/>
          <p:cNvSpPr txBox="1"/>
          <p:nvPr/>
        </p:nvSpPr>
        <p:spPr>
          <a:xfrm>
            <a:off x="152400" y="2209800"/>
            <a:ext cx="4724400" cy="521970"/>
          </a:xfrm>
          <a:prstGeom prst="rect">
            <a:avLst/>
          </a:prstGeom>
          <a:noFill/>
          <a:ln w="9525">
            <a:noFill/>
          </a:ln>
        </p:spPr>
        <p:txBody>
          <a:bodyPr>
            <a:spAutoFit/>
          </a:bodyPr>
          <a:p>
            <a:pPr algn="l">
              <a:spcBef>
                <a:spcPct val="50000"/>
              </a:spcBef>
            </a:pPr>
            <a:r>
              <a:rPr sz="2800" b="1" dirty="0">
                <a:solidFill>
                  <a:srgbClr val="FF9900"/>
                </a:solidFill>
                <a:latin typeface="Times New Roman" panose="02020603050405020304" pitchFamily="18" charset="0"/>
              </a:rPr>
              <a:t>3</a:t>
            </a:r>
            <a:r>
              <a:rPr lang="en-US" sz="2800" b="1" dirty="0">
                <a:solidFill>
                  <a:srgbClr val="FF9900"/>
                </a:solidFill>
                <a:latin typeface="Times New Roman" panose="02020603050405020304" pitchFamily="18" charset="0"/>
              </a:rPr>
              <a:t>.</a:t>
            </a:r>
            <a:r>
              <a:rPr sz="2800" b="1" dirty="0">
                <a:solidFill>
                  <a:srgbClr val="FF9900"/>
                </a:solidFill>
                <a:latin typeface="Times New Roman" panose="02020603050405020304" pitchFamily="18" charset="0"/>
              </a:rPr>
              <a:t> </a:t>
            </a:r>
            <a:r>
              <a:rPr sz="2800" b="1" u="sng" dirty="0">
                <a:solidFill>
                  <a:srgbClr val="FF9900"/>
                </a:solidFill>
                <a:latin typeface="Times New Roman" panose="02020603050405020304" pitchFamily="18" charset="0"/>
              </a:rPr>
              <a:t>Việt Nam Quốc Dân đảng</a:t>
            </a:r>
            <a:r>
              <a:rPr sz="2800" b="1" u="sng" dirty="0">
                <a:latin typeface="Times New Roman" panose="02020603050405020304" pitchFamily="18" charset="0"/>
              </a:rPr>
              <a:t> </a:t>
            </a:r>
            <a:endParaRPr sz="2800" b="1" u="sng" dirty="0">
              <a:latin typeface="Times New Roman" panose="02020603050405020304" pitchFamily="18" charset="0"/>
            </a:endParaRPr>
          </a:p>
        </p:txBody>
      </p:sp>
      <p:sp>
        <p:nvSpPr>
          <p:cNvPr id="21510" name="Text Box 6"/>
          <p:cNvSpPr txBox="1"/>
          <p:nvPr/>
        </p:nvSpPr>
        <p:spPr>
          <a:xfrm>
            <a:off x="304800" y="2667000"/>
            <a:ext cx="32766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a</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Sự ra đời</a:t>
            </a:r>
            <a:endParaRPr sz="2800" b="1" u="sng" dirty="0">
              <a:latin typeface="Times New Roman" panose="02020603050405020304" pitchFamily="18" charset="0"/>
            </a:endParaRPr>
          </a:p>
        </p:txBody>
      </p:sp>
      <p:sp>
        <p:nvSpPr>
          <p:cNvPr id="21511" name="Text Box 7"/>
          <p:cNvSpPr txBox="1"/>
          <p:nvPr/>
        </p:nvSpPr>
        <p:spPr>
          <a:xfrm>
            <a:off x="304800" y="3657600"/>
            <a:ext cx="29718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c</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Hoạt động</a:t>
            </a:r>
            <a:r>
              <a:rPr sz="2800" b="1" dirty="0">
                <a:latin typeface="Times New Roman" panose="02020603050405020304" pitchFamily="18" charset="0"/>
              </a:rPr>
              <a:t>:</a:t>
            </a:r>
            <a:endParaRPr sz="2800" b="1" dirty="0">
              <a:latin typeface="Times New Roman" panose="02020603050405020304" pitchFamily="18" charset="0"/>
            </a:endParaRPr>
          </a:p>
        </p:txBody>
      </p:sp>
      <p:sp>
        <p:nvSpPr>
          <p:cNvPr id="21512" name="Text Box 10"/>
          <p:cNvSpPr txBox="1"/>
          <p:nvPr/>
        </p:nvSpPr>
        <p:spPr>
          <a:xfrm>
            <a:off x="304800" y="3200400"/>
            <a:ext cx="32766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b</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Tôn chỉ mục đích</a:t>
            </a:r>
            <a:endParaRPr sz="2800" b="1" u="sng" dirty="0">
              <a:latin typeface="Times New Roman" panose="02020603050405020304" pitchFamily="18" charset="0"/>
            </a:endParaRPr>
          </a:p>
        </p:txBody>
      </p:sp>
      <p:sp>
        <p:nvSpPr>
          <p:cNvPr id="169996" name="Text Box 12"/>
          <p:cNvSpPr txBox="1"/>
          <p:nvPr/>
        </p:nvSpPr>
        <p:spPr>
          <a:xfrm>
            <a:off x="304800" y="4191000"/>
            <a:ext cx="59436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d</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Nguyên nhân thất bại và ý nghĩa</a:t>
            </a:r>
            <a:endParaRPr sz="2800" b="1" u="sng" dirty="0">
              <a:latin typeface="Times New Roman" panose="02020603050405020304" pitchFamily="18" charset="0"/>
            </a:endParaRPr>
          </a:p>
        </p:txBody>
      </p:sp>
      <p:sp>
        <p:nvSpPr>
          <p:cNvPr id="169997" name="Text Box 13"/>
          <p:cNvSpPr txBox="1"/>
          <p:nvPr/>
        </p:nvSpPr>
        <p:spPr>
          <a:xfrm>
            <a:off x="381000" y="4648200"/>
            <a:ext cx="8686800" cy="2041525"/>
          </a:xfrm>
          <a:prstGeom prst="rect">
            <a:avLst/>
          </a:prstGeom>
          <a:noFill/>
          <a:ln w="9525">
            <a:noFill/>
          </a:ln>
        </p:spPr>
        <p:txBody>
          <a:bodyPr>
            <a:spAutoFit/>
          </a:bodyPr>
          <a:p>
            <a:pPr algn="l">
              <a:spcBef>
                <a:spcPct val="50000"/>
              </a:spcBef>
            </a:pPr>
            <a:r>
              <a:rPr sz="3200" dirty="0">
                <a:latin typeface="Times New Roman" panose="02020603050405020304" pitchFamily="18" charset="0"/>
              </a:rPr>
              <a:t>- Nguyên nhân thất bại: Do chưa có cương lĩnh rõ ràng, thành phần ô hợp, không tập hợp quần chúng tham gia. Khởi nghĩa bị động, không chuẩn bị kĩ càng, Pháp còn đủ mạnh để đàn áp.</a:t>
            </a:r>
            <a:endParaRPr sz="3200"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69996"/>
                                        </p:tgtEl>
                                        <p:attrNameLst>
                                          <p:attrName>style.visibility</p:attrName>
                                        </p:attrNameLst>
                                      </p:cBhvr>
                                      <p:to>
                                        <p:strVal val="visible"/>
                                      </p:to>
                                    </p:set>
                                    <p:anim calcmode="lin" valueType="num">
                                      <p:cBhvr>
                                        <p:cTn id="7" dur="1000" fill="hold"/>
                                        <p:tgtEl>
                                          <p:spTgt spid="169996"/>
                                        </p:tgtEl>
                                        <p:attrNameLst>
                                          <p:attrName>ppt_w</p:attrName>
                                        </p:attrNameLst>
                                      </p:cBhvr>
                                      <p:tavLst>
                                        <p:tav tm="0">
                                          <p:val>
                                            <p:fltVal val="0.000000"/>
                                          </p:val>
                                        </p:tav>
                                        <p:tav tm="100000">
                                          <p:val>
                                            <p:strVal val="#ppt_w"/>
                                          </p:val>
                                        </p:tav>
                                      </p:tavLst>
                                    </p:anim>
                                    <p:anim calcmode="lin" valueType="num">
                                      <p:cBhvr>
                                        <p:cTn id="8" dur="1000" fill="hold"/>
                                        <p:tgtEl>
                                          <p:spTgt spid="169996"/>
                                        </p:tgtEl>
                                        <p:attrNameLst>
                                          <p:attrName>ppt_h</p:attrName>
                                        </p:attrNameLst>
                                      </p:cBhvr>
                                      <p:tavLst>
                                        <p:tav tm="0">
                                          <p:val>
                                            <p:fltVal val="0.000000"/>
                                          </p:val>
                                        </p:tav>
                                        <p:tav tm="100000">
                                          <p:val>
                                            <p:strVal val="#ppt_h"/>
                                          </p:val>
                                        </p:tav>
                                      </p:tavLst>
                                    </p:anim>
                                    <p:anim calcmode="lin" valueType="num">
                                      <p:cBhvr>
                                        <p:cTn id="9" dur="1000" fill="hold"/>
                                        <p:tgtEl>
                                          <p:spTgt spid="169996"/>
                                        </p:tgtEl>
                                        <p:attrNameLst>
                                          <p:attrName>style.rotation</p:attrName>
                                        </p:attrNameLst>
                                      </p:cBhvr>
                                      <p:tavLst>
                                        <p:tav tm="0">
                                          <p:val>
                                            <p:fltVal val="90.000000"/>
                                          </p:val>
                                        </p:tav>
                                        <p:tav tm="100000">
                                          <p:val>
                                            <p:fltVal val="0.000000"/>
                                          </p:val>
                                        </p:tav>
                                      </p:tavLst>
                                    </p:anim>
                                    <p:animEffect transition="in" filter="fade">
                                      <p:cBhvr>
                                        <p:cTn id="10" dur="1000"/>
                                        <p:tgtEl>
                                          <p:spTgt spid="169996"/>
                                        </p:tgtEl>
                                      </p:cBhvr>
                                    </p:animEffect>
                                  </p:childTnLst>
                                </p:cTn>
                              </p:par>
                            </p:childTnLst>
                          </p:cTn>
                        </p:par>
                      </p:childTnLst>
                    </p:cTn>
                  </p:par>
                  <p:par>
                    <p:cTn id="11" fill="hold">
                      <p:stCondLst>
                        <p:cond delay="indefinite"/>
                      </p:stCondLst>
                      <p:childTnLst>
                        <p:par>
                          <p:cTn id="12" fill="hold">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169997"/>
                                        </p:tgtEl>
                                        <p:attrNameLst>
                                          <p:attrName>style.visibility</p:attrName>
                                        </p:attrNameLst>
                                      </p:cBhvr>
                                      <p:to>
                                        <p:strVal val="visible"/>
                                      </p:to>
                                    </p:set>
                                    <p:anim calcmode="discrete" valueType="clr">
                                      <p:cBhvr override="childStyle">
                                        <p:cTn id="15" dur="80"/>
                                        <p:tgtEl>
                                          <p:spTgt spid="16999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69997"/>
                                        </p:tgtEl>
                                        <p:attrNameLst>
                                          <p:attrName>fillcolor</p:attrName>
                                        </p:attrNameLst>
                                      </p:cBhvr>
                                      <p:tavLst>
                                        <p:tav tm="0">
                                          <p:val>
                                            <p:clrVal>
                                              <a:schemeClr val="accent2"/>
                                            </p:clrVal>
                                          </p:val>
                                        </p:tav>
                                        <p:tav tm="50000">
                                          <p:val>
                                            <p:clrVal>
                                              <a:schemeClr val="hlink"/>
                                            </p:clrVal>
                                          </p:val>
                                        </p:tav>
                                      </p:tavLst>
                                    </p:anim>
                                    <p:set>
                                      <p:cBhvr>
                                        <p:cTn id="17" dur="80"/>
                                        <p:tgtEl>
                                          <p:spTgt spid="16999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6" grpId="0"/>
      <p:bldP spid="1699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Oval 2"/>
          <p:cNvSpPr/>
          <p:nvPr/>
        </p:nvSpPr>
        <p:spPr>
          <a:xfrm>
            <a:off x="3810000" y="0"/>
            <a:ext cx="1295400" cy="762000"/>
          </a:xfrm>
          <a:prstGeom prst="ellipse">
            <a:avLst/>
          </a:prstGeom>
          <a:solidFill>
            <a:schemeClr val="tx2"/>
          </a:solidFill>
          <a:ln w="38100" cap="flat" cmpd="sng">
            <a:solidFill>
              <a:srgbClr val="FF0000"/>
            </a:solidFill>
            <a:prstDash val="solid"/>
            <a:headEnd type="none" w="med" len="med"/>
            <a:tailEnd type="none" w="med" len="med"/>
          </a:ln>
        </p:spPr>
        <p:txBody>
          <a:bodyPr anchor="ctr" anchorCtr="0"/>
          <a:p>
            <a:pPr eaLnBrk="0" hangingPunct="0"/>
            <a:r>
              <a:rPr b="1" u="sng" dirty="0">
                <a:solidFill>
                  <a:schemeClr val="accent1"/>
                </a:solidFill>
                <a:latin typeface="Arial" panose="020B0604020202020204" pitchFamily="34" charset="0"/>
              </a:rPr>
              <a:t>BÀI 13</a:t>
            </a:r>
            <a:endParaRPr b="1" u="sng" dirty="0">
              <a:solidFill>
                <a:schemeClr val="accent1"/>
              </a:solidFill>
              <a:latin typeface="Arial" panose="020B0604020202020204" pitchFamily="34" charset="0"/>
            </a:endParaRPr>
          </a:p>
        </p:txBody>
      </p:sp>
      <p:sp>
        <p:nvSpPr>
          <p:cNvPr id="22531" name="Text Box 3"/>
          <p:cNvSpPr txBox="1"/>
          <p:nvPr/>
        </p:nvSpPr>
        <p:spPr>
          <a:xfrm>
            <a:off x="457200" y="762000"/>
            <a:ext cx="8305800" cy="946150"/>
          </a:xfrm>
          <a:prstGeom prst="rect">
            <a:avLst/>
          </a:prstGeom>
          <a:noFill/>
          <a:ln w="9525">
            <a:noFill/>
          </a:ln>
        </p:spPr>
        <p:txBody>
          <a:bodyPr>
            <a:spAutoFit/>
          </a:bodyPr>
          <a:p>
            <a:pPr>
              <a:spcBef>
                <a:spcPct val="50000"/>
              </a:spcBef>
            </a:pPr>
            <a:r>
              <a:rPr sz="2800" b="1" dirty="0">
                <a:solidFill>
                  <a:srgbClr val="FFFF00"/>
                </a:solidFill>
                <a:latin typeface="Times New Roman" panose="02020603050405020304" pitchFamily="18" charset="0"/>
              </a:rPr>
              <a:t>PHONG TRÀO DÂN TỘC DÂN CHỦ Ở VIỆT NAM TỪ 1925 ĐẾN NĂM 1930</a:t>
            </a:r>
            <a:endParaRPr sz="2800" b="1" dirty="0">
              <a:solidFill>
                <a:srgbClr val="FFFF00"/>
              </a:solidFill>
              <a:latin typeface="Times New Roman" panose="02020603050405020304" pitchFamily="18" charset="0"/>
            </a:endParaRPr>
          </a:p>
        </p:txBody>
      </p:sp>
      <p:sp>
        <p:nvSpPr>
          <p:cNvPr id="22532" name="Text Box 4"/>
          <p:cNvSpPr txBox="1"/>
          <p:nvPr/>
        </p:nvSpPr>
        <p:spPr>
          <a:xfrm>
            <a:off x="0" y="1676400"/>
            <a:ext cx="9144000" cy="460375"/>
          </a:xfrm>
          <a:prstGeom prst="rect">
            <a:avLst/>
          </a:prstGeom>
          <a:noFill/>
          <a:ln w="9525">
            <a:noFill/>
          </a:ln>
        </p:spPr>
        <p:txBody>
          <a:bodyPr>
            <a:spAutoFit/>
          </a:bodyPr>
          <a:p>
            <a:pPr algn="l">
              <a:spcBef>
                <a:spcPct val="50000"/>
              </a:spcBef>
            </a:pPr>
            <a:r>
              <a:rPr sz="2400" b="1" dirty="0">
                <a:solidFill>
                  <a:schemeClr val="tx2"/>
                </a:solidFill>
                <a:latin typeface="Arial" panose="020B0604020202020204" pitchFamily="34" charset="0"/>
              </a:rPr>
              <a:t>I</a:t>
            </a:r>
            <a:r>
              <a:rPr lang="en-US" sz="2400" b="1" dirty="0">
                <a:solidFill>
                  <a:schemeClr val="tx2"/>
                </a:solidFill>
                <a:latin typeface="Arial" panose="020B0604020202020204" pitchFamily="34" charset="0"/>
              </a:rPr>
              <a:t>.</a:t>
            </a:r>
            <a:r>
              <a:rPr sz="2400" b="1" dirty="0">
                <a:solidFill>
                  <a:schemeClr val="tx2"/>
                </a:solidFill>
                <a:latin typeface="Arial" panose="020B0604020202020204" pitchFamily="34" charset="0"/>
              </a:rPr>
              <a:t> </a:t>
            </a:r>
            <a:r>
              <a:rPr sz="2400" b="1" u="sng" dirty="0">
                <a:solidFill>
                  <a:schemeClr val="tx2"/>
                </a:solidFill>
                <a:latin typeface="Arial" panose="020B0604020202020204" pitchFamily="34" charset="0"/>
              </a:rPr>
              <a:t>SỰ RA ĐỜI VÀ HOẠT ĐỘNG CỦA 3 TỔ CHỨC CÁCH MẠNG</a:t>
            </a:r>
            <a:endParaRPr sz="2400" b="1" u="sng" dirty="0">
              <a:solidFill>
                <a:schemeClr val="tx2"/>
              </a:solidFill>
              <a:latin typeface="Arial" panose="020B0604020202020204" pitchFamily="34" charset="0"/>
            </a:endParaRPr>
          </a:p>
        </p:txBody>
      </p:sp>
      <p:sp>
        <p:nvSpPr>
          <p:cNvPr id="22533" name="Text Box 5"/>
          <p:cNvSpPr txBox="1"/>
          <p:nvPr/>
        </p:nvSpPr>
        <p:spPr>
          <a:xfrm>
            <a:off x="152400" y="2209800"/>
            <a:ext cx="4724400" cy="521970"/>
          </a:xfrm>
          <a:prstGeom prst="rect">
            <a:avLst/>
          </a:prstGeom>
          <a:noFill/>
          <a:ln w="9525">
            <a:noFill/>
          </a:ln>
        </p:spPr>
        <p:txBody>
          <a:bodyPr>
            <a:spAutoFit/>
          </a:bodyPr>
          <a:p>
            <a:pPr algn="l">
              <a:spcBef>
                <a:spcPct val="50000"/>
              </a:spcBef>
            </a:pPr>
            <a:r>
              <a:rPr sz="2800" b="1" dirty="0">
                <a:solidFill>
                  <a:srgbClr val="FF9900"/>
                </a:solidFill>
                <a:latin typeface="Times New Roman" panose="02020603050405020304" pitchFamily="18" charset="0"/>
              </a:rPr>
              <a:t>3</a:t>
            </a:r>
            <a:r>
              <a:rPr lang="en-US" sz="2800" b="1" dirty="0">
                <a:solidFill>
                  <a:srgbClr val="FF9900"/>
                </a:solidFill>
                <a:latin typeface="Times New Roman" panose="02020603050405020304" pitchFamily="18" charset="0"/>
              </a:rPr>
              <a:t>.</a:t>
            </a:r>
            <a:r>
              <a:rPr sz="2800" b="1" u="sng" dirty="0">
                <a:solidFill>
                  <a:srgbClr val="FF9900"/>
                </a:solidFill>
                <a:latin typeface="Times New Roman" panose="02020603050405020304" pitchFamily="18" charset="0"/>
              </a:rPr>
              <a:t>Việt Nam Quốc Dân đảng</a:t>
            </a:r>
            <a:r>
              <a:rPr sz="2800" b="1" u="sng" dirty="0">
                <a:latin typeface="Times New Roman" panose="02020603050405020304" pitchFamily="18" charset="0"/>
              </a:rPr>
              <a:t> </a:t>
            </a:r>
            <a:endParaRPr sz="2800" b="1" u="sng" dirty="0">
              <a:latin typeface="Times New Roman" panose="02020603050405020304" pitchFamily="18" charset="0"/>
            </a:endParaRPr>
          </a:p>
        </p:txBody>
      </p:sp>
      <p:sp>
        <p:nvSpPr>
          <p:cNvPr id="22534" name="Text Box 6"/>
          <p:cNvSpPr txBox="1"/>
          <p:nvPr/>
        </p:nvSpPr>
        <p:spPr>
          <a:xfrm>
            <a:off x="152400" y="2667000"/>
            <a:ext cx="22098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a</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Sự ra đời</a:t>
            </a:r>
            <a:endParaRPr sz="2800" b="1" u="sng" dirty="0">
              <a:latin typeface="Times New Roman" panose="02020603050405020304" pitchFamily="18" charset="0"/>
            </a:endParaRPr>
          </a:p>
        </p:txBody>
      </p:sp>
      <p:sp>
        <p:nvSpPr>
          <p:cNvPr id="22535" name="Text Box 7"/>
          <p:cNvSpPr txBox="1"/>
          <p:nvPr/>
        </p:nvSpPr>
        <p:spPr>
          <a:xfrm>
            <a:off x="152400" y="3657600"/>
            <a:ext cx="29718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c</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Hoạt động</a:t>
            </a:r>
            <a:r>
              <a:rPr sz="2800" b="1" dirty="0">
                <a:latin typeface="Times New Roman" panose="02020603050405020304" pitchFamily="18" charset="0"/>
              </a:rPr>
              <a:t>:</a:t>
            </a:r>
            <a:endParaRPr sz="2800" b="1" dirty="0">
              <a:latin typeface="Times New Roman" panose="02020603050405020304" pitchFamily="18" charset="0"/>
            </a:endParaRPr>
          </a:p>
        </p:txBody>
      </p:sp>
      <p:sp>
        <p:nvSpPr>
          <p:cNvPr id="22536" name="Text Box 8"/>
          <p:cNvSpPr txBox="1"/>
          <p:nvPr/>
        </p:nvSpPr>
        <p:spPr>
          <a:xfrm>
            <a:off x="152400" y="3200400"/>
            <a:ext cx="32766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b</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Tôn chỉ mục đích</a:t>
            </a:r>
            <a:endParaRPr sz="2800" b="1" u="sng" dirty="0">
              <a:latin typeface="Times New Roman" panose="02020603050405020304" pitchFamily="18" charset="0"/>
            </a:endParaRPr>
          </a:p>
        </p:txBody>
      </p:sp>
      <p:sp>
        <p:nvSpPr>
          <p:cNvPr id="22537" name="Text Box 9"/>
          <p:cNvSpPr txBox="1"/>
          <p:nvPr/>
        </p:nvSpPr>
        <p:spPr>
          <a:xfrm>
            <a:off x="152400" y="4191000"/>
            <a:ext cx="59436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d</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Nguyên nhân thất bại và ý nghĩa</a:t>
            </a:r>
            <a:endParaRPr sz="2800" b="1" u="sng" dirty="0">
              <a:latin typeface="Times New Roman" panose="02020603050405020304" pitchFamily="18" charset="0"/>
            </a:endParaRPr>
          </a:p>
        </p:txBody>
      </p:sp>
      <p:sp>
        <p:nvSpPr>
          <p:cNvPr id="172043" name="Text Box 11"/>
          <p:cNvSpPr txBox="1"/>
          <p:nvPr/>
        </p:nvSpPr>
        <p:spPr>
          <a:xfrm>
            <a:off x="228600" y="4724400"/>
            <a:ext cx="8610600" cy="1554163"/>
          </a:xfrm>
          <a:prstGeom prst="rect">
            <a:avLst/>
          </a:prstGeom>
          <a:noFill/>
          <a:ln w="9525">
            <a:noFill/>
          </a:ln>
        </p:spPr>
        <p:txBody>
          <a:bodyPr>
            <a:spAutoFit/>
          </a:bodyPr>
          <a:p>
            <a:pPr algn="l">
              <a:spcBef>
                <a:spcPct val="50000"/>
              </a:spcBef>
            </a:pPr>
            <a:r>
              <a:rPr sz="3200" dirty="0">
                <a:latin typeface="Times New Roman" panose="02020603050405020304" pitchFamily="18" charset="0"/>
              </a:rPr>
              <a:t>- Ý nghĩa: cổ vũ tinh thần yêu nước, chí căm thù giặc của nhân dân. Nối tiếp tinh thần yêu nước, bất khuất của dân tộc.</a:t>
            </a:r>
            <a:endParaRPr sz="3200"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2043"/>
                                        </p:tgtEl>
                                        <p:attrNameLst>
                                          <p:attrName>style.visibility</p:attrName>
                                        </p:attrNameLst>
                                      </p:cBhvr>
                                      <p:to>
                                        <p:strVal val="visible"/>
                                      </p:to>
                                    </p:set>
                                    <p:anim calcmode="discrete" valueType="clr">
                                      <p:cBhvr override="childStyle">
                                        <p:cTn id="7" dur="80"/>
                                        <p:tgtEl>
                                          <p:spTgt spid="1720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2043"/>
                                        </p:tgtEl>
                                        <p:attrNameLst>
                                          <p:attrName>fillcolor</p:attrName>
                                        </p:attrNameLst>
                                      </p:cBhvr>
                                      <p:tavLst>
                                        <p:tav tm="0">
                                          <p:val>
                                            <p:clrVal>
                                              <a:schemeClr val="accent2"/>
                                            </p:clrVal>
                                          </p:val>
                                        </p:tav>
                                        <p:tav tm="50000">
                                          <p:val>
                                            <p:clrVal>
                                              <a:schemeClr val="hlink"/>
                                            </p:clrVal>
                                          </p:val>
                                        </p:tav>
                                      </p:tavLst>
                                    </p:anim>
                                    <p:set>
                                      <p:cBhvr>
                                        <p:cTn id="9" dur="80"/>
                                        <p:tgtEl>
                                          <p:spTgt spid="1720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48564" name="Group 84"/>
          <p:cNvGraphicFramePr>
            <a:graphicFrameLocks noGrp="1"/>
          </p:cNvGraphicFramePr>
          <p:nvPr>
            <p:ph idx="1"/>
          </p:nvPr>
        </p:nvGraphicFramePr>
        <p:xfrm>
          <a:off x="76200" y="685800"/>
          <a:ext cx="9067800" cy="5938838"/>
        </p:xfrm>
        <a:graphic>
          <a:graphicData uri="http://schemas.openxmlformats.org/drawingml/2006/table">
            <a:tbl>
              <a:tblPr/>
              <a:tblGrid>
                <a:gridCol w="1828800"/>
                <a:gridCol w="2514600"/>
                <a:gridCol w="2381250"/>
                <a:gridCol w="2343150"/>
              </a:tblGrid>
              <a:tr h="649288">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rgbClr val="FFFF00"/>
                          </a:solidFill>
                          <a:effectLst/>
                          <a:latin typeface="Arial" panose="020B0604020202020204" pitchFamily="34" charset="0"/>
                        </a:rPr>
                        <a:t>Nội dung</a:t>
                      </a:r>
                      <a:endParaRPr kumimoji="0" lang="en-US" sz="2400" b="1" i="0" u="none" strike="noStrike" cap="none" normalizeH="0" baseline="0" smtClean="0">
                        <a:ln>
                          <a:noFill/>
                        </a:ln>
                        <a:solidFill>
                          <a:srgbClr val="FFFF00"/>
                        </a:solidFill>
                        <a:effectLst/>
                        <a:latin typeface="Arial" panose="020B0604020202020204" pitchFamily="34" charset="0"/>
                      </a:endParaRPr>
                    </a:p>
                  </a:txBody>
                  <a:tcPr anchor="ctr" anchorCt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rgbClr val="FFFF00"/>
                          </a:solidFill>
                          <a:effectLst/>
                          <a:latin typeface="Arial" panose="020B0604020202020204" pitchFamily="34" charset="0"/>
                        </a:rPr>
                        <a:t>Hội VNCM Thanh niên</a:t>
                      </a:r>
                      <a:endParaRPr kumimoji="0" lang="en-US" sz="2400" b="1" i="0" u="none" strike="noStrike" cap="none" normalizeH="0" baseline="0" smtClean="0">
                        <a:ln>
                          <a:noFill/>
                        </a:ln>
                        <a:solidFill>
                          <a:srgbClr val="FFFF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rgbClr val="FFFF00"/>
                          </a:solidFill>
                          <a:effectLst/>
                          <a:latin typeface="Arial" panose="020B0604020202020204" pitchFamily="34" charset="0"/>
                        </a:rPr>
                        <a:t>Tân Việt CM Đảng</a:t>
                      </a:r>
                      <a:endParaRPr kumimoji="0" lang="en-US" sz="2400" b="1" i="0" u="none" strike="noStrike" cap="none" normalizeH="0" baseline="0" smtClean="0">
                        <a:ln>
                          <a:noFill/>
                        </a:ln>
                        <a:solidFill>
                          <a:srgbClr val="FFFF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rgbClr val="FFFF00"/>
                          </a:solidFill>
                          <a:effectLst/>
                          <a:latin typeface="Arial" panose="020B0604020202020204" pitchFamily="34" charset="0"/>
                        </a:rPr>
                        <a:t>VN Quốc Dân Đảng</a:t>
                      </a:r>
                      <a:endParaRPr kumimoji="0" lang="en-US" sz="2400" b="1" i="0" u="none" strike="noStrike" cap="none" normalizeH="0" baseline="0" smtClean="0">
                        <a:ln>
                          <a:noFill/>
                        </a:ln>
                        <a:solidFill>
                          <a:srgbClr val="FFFF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5663">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rgbClr val="FFFF00"/>
                          </a:solidFill>
                          <a:effectLst/>
                          <a:latin typeface="Arial" panose="020B0604020202020204" pitchFamily="34" charset="0"/>
                        </a:rPr>
                        <a:t>Thời gian </a:t>
                      </a:r>
                      <a:endParaRPr kumimoji="0" lang="en-US" sz="2400" b="1" i="0" u="none" strike="noStrike" cap="none" normalizeH="0" baseline="0" smtClean="0">
                        <a:ln>
                          <a:noFill/>
                        </a:ln>
                        <a:solidFill>
                          <a:srgbClr val="FFFF00"/>
                        </a:solidFill>
                        <a:effectLst/>
                        <a:latin typeface="Arial" panose="020B0604020202020204" pitchFamily="34" charset="0"/>
                      </a:endParaRPr>
                    </a:p>
                  </a:txBody>
                  <a:tcPr anchor="ctr" anchorCt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rgbClr val="FFFF00"/>
                          </a:solidFill>
                          <a:effectLst/>
                          <a:latin typeface="Arial" panose="020B0604020202020204" pitchFamily="34" charset="0"/>
                        </a:rPr>
                        <a:t>Lãnh đạo</a:t>
                      </a:r>
                      <a:endParaRPr kumimoji="0" lang="en-US" sz="2400" b="1" i="0" u="none" strike="noStrike" cap="none" normalizeH="0" baseline="0" smtClean="0">
                        <a:ln>
                          <a:noFill/>
                        </a:ln>
                        <a:solidFill>
                          <a:srgbClr val="FFFF00"/>
                        </a:solidFill>
                        <a:effectLst/>
                        <a:latin typeface="Arial" panose="020B0604020202020204" pitchFamily="34" charset="0"/>
                      </a:endParaRPr>
                    </a:p>
                  </a:txBody>
                  <a:tcPr anchor="ctr" anchorCt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rgbClr val="FFFF00"/>
                          </a:solidFill>
                          <a:effectLst/>
                          <a:latin typeface="Arial" panose="020B0604020202020204" pitchFamily="34" charset="0"/>
                        </a:rPr>
                        <a:t>Lưc lượng</a:t>
                      </a:r>
                      <a:endParaRPr kumimoji="0" lang="en-US" sz="2400" b="1" i="0" u="none" strike="noStrike" cap="none" normalizeH="0" baseline="0" smtClean="0">
                        <a:ln>
                          <a:noFill/>
                        </a:ln>
                        <a:solidFill>
                          <a:srgbClr val="FFFF00"/>
                        </a:solidFill>
                        <a:effectLst/>
                        <a:latin typeface="Arial" panose="020B0604020202020204" pitchFamily="34" charset="0"/>
                      </a:endParaRPr>
                    </a:p>
                  </a:txBody>
                  <a:tcPr anchor="ctr" anchorCt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6525">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en-US" sz="2400" b="1" i="0" u="none" strike="noStrike" cap="none" normalizeH="0" baseline="0" smtClean="0">
                          <a:ln>
                            <a:noFill/>
                          </a:ln>
                          <a:solidFill>
                            <a:srgbClr val="FFFF00"/>
                          </a:solidFill>
                          <a:effectLst/>
                          <a:latin typeface="Arial" panose="020B0604020202020204" pitchFamily="34" charset="0"/>
                        </a:rPr>
                        <a:t>Mục tiêu</a:t>
                      </a:r>
                      <a:endParaRPr kumimoji="0" lang="en-US" sz="2400" b="1" i="0" u="none" strike="noStrike" cap="none" normalizeH="0" baseline="0" smtClean="0">
                        <a:ln>
                          <a:noFill/>
                        </a:ln>
                        <a:solidFill>
                          <a:srgbClr val="FFFF00"/>
                        </a:solidFill>
                        <a:effectLst/>
                        <a:latin typeface="Arial" panose="020B0604020202020204" pitchFamily="34" charset="0"/>
                      </a:endParaRPr>
                    </a:p>
                  </a:txBody>
                  <a:tcPr anchor="ctr" anchorCt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25">
                <a:tc>
                  <a:txBody>
                    <a:bodyPr/>
                    <a:lstStyle/>
                    <a:p>
                      <a:pPr marL="0" marR="0" lvl="0" indent="0" algn="l" defTabSz="914400" rtl="0" eaLnBrk="1" fontAlgn="ctr" latinLnBrk="0" hangingPunct="1">
                        <a:lnSpc>
                          <a:spcPct val="100000"/>
                        </a:lnSpc>
                        <a:spcBef>
                          <a:spcPct val="20000"/>
                        </a:spcBef>
                        <a:spcAft>
                          <a:spcPct val="0"/>
                        </a:spcAft>
                        <a:buClrTx/>
                        <a:buSzTx/>
                        <a:buFontTx/>
                        <a:buNone/>
                      </a:pPr>
                      <a:r>
                        <a:rPr kumimoji="0" lang="en-US" sz="2000" b="1" i="0" u="none" strike="noStrike" cap="none" normalizeH="0" baseline="0" smtClean="0">
                          <a:ln>
                            <a:noFill/>
                          </a:ln>
                          <a:solidFill>
                            <a:srgbClr val="FFFF00"/>
                          </a:solidFill>
                          <a:effectLst/>
                          <a:latin typeface="Arial" panose="020B0604020202020204" pitchFamily="34" charset="0"/>
                        </a:rPr>
                        <a:t>Xu hướng phát triển</a:t>
                      </a:r>
                      <a:endParaRPr kumimoji="0" lang="en-US" sz="2000" b="1" i="0" u="none" strike="noStrike" cap="none" normalizeH="0" baseline="0" smtClean="0">
                        <a:ln>
                          <a:noFill/>
                        </a:ln>
                        <a:solidFill>
                          <a:srgbClr val="FFFF00"/>
                        </a:solidFill>
                        <a:effectLst/>
                        <a:latin typeface="Arial" panose="020B0604020202020204" pitchFamily="34" charset="0"/>
                      </a:endParaRPr>
                    </a:p>
                  </a:txBody>
                  <a:tcPr anchor="ctr" anchorCt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91" name="Text Box 44"/>
          <p:cNvSpPr txBox="1"/>
          <p:nvPr/>
        </p:nvSpPr>
        <p:spPr>
          <a:xfrm>
            <a:off x="914400" y="152400"/>
            <a:ext cx="7543800" cy="396875"/>
          </a:xfrm>
          <a:prstGeom prst="rect">
            <a:avLst/>
          </a:prstGeom>
          <a:noFill/>
          <a:ln w="9525">
            <a:noFill/>
          </a:ln>
        </p:spPr>
        <p:txBody>
          <a:bodyPr>
            <a:spAutoFit/>
          </a:bodyPr>
          <a:p>
            <a:pPr algn="l">
              <a:spcBef>
                <a:spcPct val="50000"/>
              </a:spcBef>
            </a:pPr>
            <a:r>
              <a:rPr sz="2000" b="1" dirty="0">
                <a:solidFill>
                  <a:schemeClr val="tx2"/>
                </a:solidFill>
                <a:latin typeface="Arial" panose="020B0604020202020204" pitchFamily="34" charset="0"/>
              </a:rPr>
              <a:t>SỰ RA ĐỜI VÀ HOẠT ĐỘNG CỦA 3 TỔ CHỨC CÁCH MẠNG</a:t>
            </a:r>
            <a:endParaRPr sz="2000" dirty="0">
              <a:solidFill>
                <a:schemeClr val="tx2"/>
              </a:solidFill>
              <a:latin typeface="Arial" panose="020B0604020202020204" pitchFamily="34" charset="0"/>
            </a:endParaRPr>
          </a:p>
        </p:txBody>
      </p:sp>
      <p:sp>
        <p:nvSpPr>
          <p:cNvPr id="148534" name="Text Box 54"/>
          <p:cNvSpPr txBox="1"/>
          <p:nvPr/>
        </p:nvSpPr>
        <p:spPr>
          <a:xfrm>
            <a:off x="1905000" y="1676400"/>
            <a:ext cx="2057400" cy="457200"/>
          </a:xfrm>
          <a:prstGeom prst="rect">
            <a:avLst/>
          </a:prstGeom>
          <a:noFill/>
          <a:ln w="9525">
            <a:noFill/>
          </a:ln>
        </p:spPr>
        <p:txBody>
          <a:bodyPr>
            <a:spAutoFit/>
          </a:bodyPr>
          <a:p>
            <a:pPr>
              <a:spcBef>
                <a:spcPct val="50000"/>
              </a:spcBef>
            </a:pPr>
            <a:r>
              <a:rPr dirty="0">
                <a:latin typeface="Arial" panose="020B0604020202020204" pitchFamily="34" charset="0"/>
              </a:rPr>
              <a:t> </a:t>
            </a:r>
            <a:r>
              <a:rPr sz="2400" b="1" dirty="0">
                <a:latin typeface="Arial" panose="020B0604020202020204" pitchFamily="34" charset="0"/>
              </a:rPr>
              <a:t>6/1925</a:t>
            </a:r>
            <a:endParaRPr sz="2400" b="1" dirty="0">
              <a:latin typeface="Arial" panose="020B0604020202020204" pitchFamily="34" charset="0"/>
            </a:endParaRPr>
          </a:p>
        </p:txBody>
      </p:sp>
      <p:sp>
        <p:nvSpPr>
          <p:cNvPr id="148535" name="Text Box 55"/>
          <p:cNvSpPr txBox="1"/>
          <p:nvPr/>
        </p:nvSpPr>
        <p:spPr>
          <a:xfrm>
            <a:off x="4495800" y="1676400"/>
            <a:ext cx="1905000" cy="457200"/>
          </a:xfrm>
          <a:prstGeom prst="rect">
            <a:avLst/>
          </a:prstGeom>
          <a:noFill/>
          <a:ln w="9525">
            <a:noFill/>
          </a:ln>
        </p:spPr>
        <p:txBody>
          <a:bodyPr>
            <a:spAutoFit/>
          </a:bodyPr>
          <a:p>
            <a:pPr>
              <a:spcBef>
                <a:spcPct val="50000"/>
              </a:spcBef>
            </a:pPr>
            <a:r>
              <a:rPr sz="2400" b="1" dirty="0">
                <a:latin typeface="Arial" panose="020B0604020202020204" pitchFamily="34" charset="0"/>
              </a:rPr>
              <a:t>14/7/1928</a:t>
            </a:r>
            <a:endParaRPr sz="2400" b="1" dirty="0">
              <a:latin typeface="Arial" panose="020B0604020202020204" pitchFamily="34" charset="0"/>
            </a:endParaRPr>
          </a:p>
        </p:txBody>
      </p:sp>
      <p:sp>
        <p:nvSpPr>
          <p:cNvPr id="148542" name="Text Box 62"/>
          <p:cNvSpPr txBox="1"/>
          <p:nvPr/>
        </p:nvSpPr>
        <p:spPr>
          <a:xfrm>
            <a:off x="6934200" y="1752600"/>
            <a:ext cx="1905000" cy="457200"/>
          </a:xfrm>
          <a:prstGeom prst="rect">
            <a:avLst/>
          </a:prstGeom>
          <a:noFill/>
          <a:ln w="9525">
            <a:noFill/>
          </a:ln>
        </p:spPr>
        <p:txBody>
          <a:bodyPr>
            <a:spAutoFit/>
          </a:bodyPr>
          <a:p>
            <a:pPr>
              <a:spcBef>
                <a:spcPct val="50000"/>
              </a:spcBef>
            </a:pPr>
            <a:r>
              <a:rPr sz="2400" b="1" dirty="0">
                <a:latin typeface="Arial" panose="020B0604020202020204" pitchFamily="34" charset="0"/>
              </a:rPr>
              <a:t>25/12/1927</a:t>
            </a:r>
            <a:endParaRPr sz="2400" b="1" dirty="0">
              <a:latin typeface="Arial" panose="020B0604020202020204" pitchFamily="34" charset="0"/>
            </a:endParaRPr>
          </a:p>
        </p:txBody>
      </p:sp>
      <p:sp>
        <p:nvSpPr>
          <p:cNvPr id="148543" name="Text Box 63"/>
          <p:cNvSpPr txBox="1"/>
          <p:nvPr/>
        </p:nvSpPr>
        <p:spPr>
          <a:xfrm>
            <a:off x="1828800" y="2438400"/>
            <a:ext cx="2667000" cy="457200"/>
          </a:xfrm>
          <a:prstGeom prst="rect">
            <a:avLst/>
          </a:prstGeom>
          <a:noFill/>
          <a:ln w="9525">
            <a:noFill/>
          </a:ln>
        </p:spPr>
        <p:txBody>
          <a:bodyPr>
            <a:spAutoFit/>
          </a:bodyPr>
          <a:p>
            <a:pPr>
              <a:spcBef>
                <a:spcPct val="50000"/>
              </a:spcBef>
            </a:pPr>
            <a:r>
              <a:rPr sz="2400" b="1" dirty="0">
                <a:latin typeface="Arial" panose="020B0604020202020204" pitchFamily="34" charset="0"/>
              </a:rPr>
              <a:t>Nguyễn Ái Quốc</a:t>
            </a:r>
            <a:endParaRPr sz="2400" b="1" dirty="0">
              <a:latin typeface="Arial" panose="020B0604020202020204" pitchFamily="34" charset="0"/>
            </a:endParaRPr>
          </a:p>
        </p:txBody>
      </p:sp>
      <p:sp>
        <p:nvSpPr>
          <p:cNvPr id="148544" name="Text Box 64"/>
          <p:cNvSpPr txBox="1"/>
          <p:nvPr/>
        </p:nvSpPr>
        <p:spPr>
          <a:xfrm>
            <a:off x="4419600" y="2438400"/>
            <a:ext cx="2362200" cy="427038"/>
          </a:xfrm>
          <a:prstGeom prst="rect">
            <a:avLst/>
          </a:prstGeom>
          <a:noFill/>
          <a:ln w="9525">
            <a:noFill/>
          </a:ln>
        </p:spPr>
        <p:txBody>
          <a:bodyPr>
            <a:spAutoFit/>
          </a:bodyPr>
          <a:p>
            <a:pPr>
              <a:spcBef>
                <a:spcPct val="50000"/>
              </a:spcBef>
            </a:pPr>
            <a:r>
              <a:rPr sz="2200" b="1" dirty="0">
                <a:latin typeface="Arial" panose="020B0604020202020204" pitchFamily="34" charset="0"/>
              </a:rPr>
              <a:t>Đặng Thai Mai</a:t>
            </a:r>
            <a:r>
              <a:rPr b="1" dirty="0">
                <a:latin typeface="Arial" panose="020B0604020202020204" pitchFamily="34" charset="0"/>
              </a:rPr>
              <a:t>…</a:t>
            </a:r>
            <a:endParaRPr b="1" dirty="0">
              <a:latin typeface="Arial" panose="020B0604020202020204" pitchFamily="34" charset="0"/>
            </a:endParaRPr>
          </a:p>
        </p:txBody>
      </p:sp>
      <p:sp>
        <p:nvSpPr>
          <p:cNvPr id="148545" name="Text Box 65"/>
          <p:cNvSpPr txBox="1"/>
          <p:nvPr/>
        </p:nvSpPr>
        <p:spPr>
          <a:xfrm>
            <a:off x="6781800" y="2438400"/>
            <a:ext cx="2362200" cy="457200"/>
          </a:xfrm>
          <a:prstGeom prst="rect">
            <a:avLst/>
          </a:prstGeom>
          <a:noFill/>
          <a:ln w="9525">
            <a:noFill/>
          </a:ln>
        </p:spPr>
        <p:txBody>
          <a:bodyPr>
            <a:spAutoFit/>
          </a:bodyPr>
          <a:p>
            <a:pPr algn="l">
              <a:spcBef>
                <a:spcPct val="50000"/>
              </a:spcBef>
            </a:pPr>
            <a:r>
              <a:rPr sz="2400" b="1" dirty="0">
                <a:latin typeface="Arial" panose="020B0604020202020204" pitchFamily="34" charset="0"/>
              </a:rPr>
              <a:t>Nguyễn T Học</a:t>
            </a:r>
            <a:endParaRPr sz="2400" b="1" dirty="0">
              <a:latin typeface="Arial" panose="020B0604020202020204" pitchFamily="34" charset="0"/>
            </a:endParaRPr>
          </a:p>
        </p:txBody>
      </p:sp>
      <p:sp>
        <p:nvSpPr>
          <p:cNvPr id="148548" name="Text Box 68"/>
          <p:cNvSpPr txBox="1"/>
          <p:nvPr/>
        </p:nvSpPr>
        <p:spPr>
          <a:xfrm>
            <a:off x="1905000" y="3048000"/>
            <a:ext cx="2438400" cy="762000"/>
          </a:xfrm>
          <a:prstGeom prst="rect">
            <a:avLst/>
          </a:prstGeom>
          <a:noFill/>
          <a:ln w="9525">
            <a:noFill/>
          </a:ln>
        </p:spPr>
        <p:txBody>
          <a:bodyPr>
            <a:spAutoFit/>
          </a:bodyPr>
          <a:p>
            <a:pPr algn="l">
              <a:spcBef>
                <a:spcPct val="20000"/>
              </a:spcBef>
            </a:pPr>
            <a:r>
              <a:rPr sz="2200" b="1" dirty="0">
                <a:latin typeface="Arial" panose="020B0604020202020204" pitchFamily="34" charset="0"/>
              </a:rPr>
              <a:t>Thanh niên, trí thức yêu nước</a:t>
            </a:r>
            <a:endParaRPr sz="2200" dirty="0">
              <a:latin typeface="Arial" panose="020B0604020202020204" pitchFamily="34" charset="0"/>
            </a:endParaRPr>
          </a:p>
        </p:txBody>
      </p:sp>
      <p:sp>
        <p:nvSpPr>
          <p:cNvPr id="148550" name="Text Box 70"/>
          <p:cNvSpPr txBox="1"/>
          <p:nvPr/>
        </p:nvSpPr>
        <p:spPr>
          <a:xfrm>
            <a:off x="4495800" y="3124200"/>
            <a:ext cx="2286000" cy="701675"/>
          </a:xfrm>
          <a:prstGeom prst="rect">
            <a:avLst/>
          </a:prstGeom>
          <a:noFill/>
          <a:ln w="9525">
            <a:noFill/>
          </a:ln>
        </p:spPr>
        <p:txBody>
          <a:bodyPr>
            <a:spAutoFit/>
          </a:bodyPr>
          <a:p>
            <a:pPr algn="l">
              <a:spcBef>
                <a:spcPct val="50000"/>
              </a:spcBef>
            </a:pPr>
            <a:r>
              <a:rPr sz="2000" b="1" dirty="0">
                <a:latin typeface="Arial" panose="020B0604020202020204" pitchFamily="34" charset="0"/>
              </a:rPr>
              <a:t>Trí thức ,Tiểu tư sản yêu nước</a:t>
            </a:r>
            <a:endParaRPr sz="2000" b="1" dirty="0">
              <a:latin typeface="Arial" panose="020B0604020202020204" pitchFamily="34" charset="0"/>
            </a:endParaRPr>
          </a:p>
        </p:txBody>
      </p:sp>
      <p:sp>
        <p:nvSpPr>
          <p:cNvPr id="148551" name="Text Box 71"/>
          <p:cNvSpPr txBox="1"/>
          <p:nvPr/>
        </p:nvSpPr>
        <p:spPr>
          <a:xfrm>
            <a:off x="6934200" y="3124200"/>
            <a:ext cx="2057400" cy="701675"/>
          </a:xfrm>
          <a:prstGeom prst="rect">
            <a:avLst/>
          </a:prstGeom>
          <a:noFill/>
          <a:ln w="9525">
            <a:noFill/>
          </a:ln>
        </p:spPr>
        <p:txBody>
          <a:bodyPr>
            <a:spAutoFit/>
          </a:bodyPr>
          <a:p>
            <a:pPr algn="l">
              <a:spcBef>
                <a:spcPct val="50000"/>
              </a:spcBef>
            </a:pPr>
            <a:r>
              <a:rPr sz="2000" b="1" dirty="0">
                <a:latin typeface="Arial" panose="020B0604020202020204" pitchFamily="34" charset="0"/>
              </a:rPr>
              <a:t>Thành phần ô hợp, phức tạp</a:t>
            </a:r>
            <a:endParaRPr sz="2000" b="1" dirty="0">
              <a:latin typeface="Arial" panose="020B0604020202020204" pitchFamily="34" charset="0"/>
            </a:endParaRPr>
          </a:p>
        </p:txBody>
      </p:sp>
      <p:sp>
        <p:nvSpPr>
          <p:cNvPr id="148552" name="Text Box 72"/>
          <p:cNvSpPr txBox="1"/>
          <p:nvPr/>
        </p:nvSpPr>
        <p:spPr>
          <a:xfrm>
            <a:off x="1905000" y="4114800"/>
            <a:ext cx="2362200" cy="1006475"/>
          </a:xfrm>
          <a:prstGeom prst="rect">
            <a:avLst/>
          </a:prstGeom>
          <a:noFill/>
          <a:ln w="9525">
            <a:noFill/>
          </a:ln>
        </p:spPr>
        <p:txBody>
          <a:bodyPr>
            <a:spAutoFit/>
          </a:bodyPr>
          <a:p>
            <a:pPr algn="l">
              <a:spcBef>
                <a:spcPct val="20000"/>
              </a:spcBef>
            </a:pPr>
            <a:r>
              <a:rPr sz="2000" b="1" dirty="0">
                <a:latin typeface="Arial" panose="020B0604020202020204" pitchFamily="34" charset="0"/>
              </a:rPr>
              <a:t>Truyền bá chủ  nghĩa M -LN,  đào tạo cán bộ  CM</a:t>
            </a:r>
            <a:endParaRPr sz="2000" dirty="0">
              <a:latin typeface="Arial" panose="020B0604020202020204" pitchFamily="34" charset="0"/>
            </a:endParaRPr>
          </a:p>
        </p:txBody>
      </p:sp>
      <p:sp>
        <p:nvSpPr>
          <p:cNvPr id="148553" name="Text Box 73"/>
          <p:cNvSpPr txBox="1"/>
          <p:nvPr/>
        </p:nvSpPr>
        <p:spPr>
          <a:xfrm>
            <a:off x="4495800" y="3962400"/>
            <a:ext cx="2286000" cy="1311275"/>
          </a:xfrm>
          <a:prstGeom prst="rect">
            <a:avLst/>
          </a:prstGeom>
          <a:noFill/>
          <a:ln w="9525">
            <a:noFill/>
          </a:ln>
        </p:spPr>
        <p:txBody>
          <a:bodyPr>
            <a:spAutoFit/>
          </a:bodyPr>
          <a:p>
            <a:pPr algn="l">
              <a:spcBef>
                <a:spcPct val="20000"/>
              </a:spcBef>
            </a:pPr>
            <a:r>
              <a:rPr sz="2000" b="1" dirty="0">
                <a:latin typeface="Arial" panose="020B0604020202020204" pitchFamily="34" charset="0"/>
              </a:rPr>
              <a:t>Đánh đổ ĐQ, thiết lập một xã hội bình đẳng và bác ái</a:t>
            </a:r>
            <a:endParaRPr sz="2000" dirty="0">
              <a:latin typeface="Arial" panose="020B0604020202020204" pitchFamily="34" charset="0"/>
            </a:endParaRPr>
          </a:p>
        </p:txBody>
      </p:sp>
      <p:sp>
        <p:nvSpPr>
          <p:cNvPr id="148556" name="Text Box 76"/>
          <p:cNvSpPr txBox="1"/>
          <p:nvPr/>
        </p:nvSpPr>
        <p:spPr>
          <a:xfrm>
            <a:off x="6858000" y="3962400"/>
            <a:ext cx="2286000" cy="1311275"/>
          </a:xfrm>
          <a:prstGeom prst="rect">
            <a:avLst/>
          </a:prstGeom>
          <a:noFill/>
          <a:ln w="9525">
            <a:noFill/>
          </a:ln>
        </p:spPr>
        <p:txBody>
          <a:bodyPr>
            <a:spAutoFit/>
          </a:bodyPr>
          <a:p>
            <a:pPr algn="l">
              <a:spcBef>
                <a:spcPct val="20000"/>
              </a:spcBef>
            </a:pPr>
            <a:r>
              <a:rPr sz="2000" b="1" dirty="0">
                <a:latin typeface="Arial" panose="020B0604020202020204" pitchFamily="34" charset="0"/>
              </a:rPr>
              <a:t>Chưa có cương lĩnh rõ ràng, hai lần thay đổi chủ nghĩa..</a:t>
            </a:r>
            <a:endParaRPr sz="2000" dirty="0">
              <a:latin typeface="Arial" panose="020B0604020202020204" pitchFamily="34" charset="0"/>
            </a:endParaRPr>
          </a:p>
        </p:txBody>
      </p:sp>
      <p:sp>
        <p:nvSpPr>
          <p:cNvPr id="148557" name="Text Box 77"/>
          <p:cNvSpPr txBox="1"/>
          <p:nvPr/>
        </p:nvSpPr>
        <p:spPr>
          <a:xfrm>
            <a:off x="1981200" y="5486400"/>
            <a:ext cx="2286000" cy="701675"/>
          </a:xfrm>
          <a:prstGeom prst="rect">
            <a:avLst/>
          </a:prstGeom>
          <a:noFill/>
          <a:ln w="9525">
            <a:noFill/>
          </a:ln>
        </p:spPr>
        <p:txBody>
          <a:bodyPr>
            <a:spAutoFit/>
          </a:bodyPr>
          <a:p>
            <a:pPr algn="l">
              <a:spcBef>
                <a:spcPct val="20000"/>
              </a:spcBef>
            </a:pPr>
            <a:r>
              <a:rPr sz="2000" b="1" dirty="0">
                <a:latin typeface="Arial" panose="020B0604020202020204" pitchFamily="34" charset="0"/>
              </a:rPr>
              <a:t>Theo con đường  Cách mạng VS</a:t>
            </a:r>
            <a:endParaRPr sz="2000" dirty="0">
              <a:latin typeface="Arial" panose="020B0604020202020204" pitchFamily="34" charset="0"/>
            </a:endParaRPr>
          </a:p>
        </p:txBody>
      </p:sp>
      <p:sp>
        <p:nvSpPr>
          <p:cNvPr id="148558" name="Text Box 78"/>
          <p:cNvSpPr txBox="1"/>
          <p:nvPr/>
        </p:nvSpPr>
        <p:spPr>
          <a:xfrm>
            <a:off x="4495800" y="5410200"/>
            <a:ext cx="2209800" cy="1006475"/>
          </a:xfrm>
          <a:prstGeom prst="rect">
            <a:avLst/>
          </a:prstGeom>
          <a:noFill/>
          <a:ln w="9525">
            <a:noFill/>
          </a:ln>
        </p:spPr>
        <p:txBody>
          <a:bodyPr>
            <a:spAutoFit/>
          </a:bodyPr>
          <a:p>
            <a:pPr algn="l">
              <a:spcBef>
                <a:spcPct val="20000"/>
              </a:spcBef>
            </a:pPr>
            <a:r>
              <a:rPr sz="2000" b="1" dirty="0">
                <a:latin typeface="Arial" panose="020B0604020202020204" pitchFamily="34" charset="0"/>
              </a:rPr>
              <a:t>Phân hóa thành 2 xu hướng, chủ yếu theo VS.</a:t>
            </a:r>
            <a:endParaRPr dirty="0">
              <a:latin typeface="Arial" panose="020B0604020202020204" pitchFamily="34" charset="0"/>
            </a:endParaRPr>
          </a:p>
        </p:txBody>
      </p:sp>
      <p:sp>
        <p:nvSpPr>
          <p:cNvPr id="148561" name="Text Box 81"/>
          <p:cNvSpPr txBox="1"/>
          <p:nvPr/>
        </p:nvSpPr>
        <p:spPr>
          <a:xfrm>
            <a:off x="6781800" y="5410200"/>
            <a:ext cx="2362200" cy="1006475"/>
          </a:xfrm>
          <a:prstGeom prst="rect">
            <a:avLst/>
          </a:prstGeom>
          <a:noFill/>
          <a:ln w="9525">
            <a:noFill/>
          </a:ln>
        </p:spPr>
        <p:txBody>
          <a:bodyPr>
            <a:spAutoFit/>
          </a:bodyPr>
          <a:p>
            <a:pPr algn="l">
              <a:spcBef>
                <a:spcPct val="20000"/>
              </a:spcBef>
            </a:pPr>
            <a:r>
              <a:rPr sz="2000" b="1" dirty="0">
                <a:latin typeface="Arial" panose="020B0604020202020204" pitchFamily="34" charset="0"/>
              </a:rPr>
              <a:t>Chủ yếu theo khuynh hướng CM dân chủ TS</a:t>
            </a:r>
            <a:endParaRPr sz="2000" dirty="0">
              <a:latin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48534"/>
                                        </p:tgtEl>
                                        <p:attrNameLst>
                                          <p:attrName>style.visibility</p:attrName>
                                        </p:attrNameLst>
                                      </p:cBhvr>
                                      <p:to>
                                        <p:strVal val="visible"/>
                                      </p:to>
                                    </p:set>
                                    <p:animEffect transition="in" filter="fade">
                                      <p:cBhvr>
                                        <p:cTn id="7" dur="800" decel="100000"/>
                                        <p:tgtEl>
                                          <p:spTgt spid="148534"/>
                                        </p:tgtEl>
                                      </p:cBhvr>
                                    </p:animEffect>
                                    <p:anim calcmode="lin" valueType="num">
                                      <p:cBhvr>
                                        <p:cTn id="8" dur="800" decel="100000" fill="hold"/>
                                        <p:tgtEl>
                                          <p:spTgt spid="148534"/>
                                        </p:tgtEl>
                                        <p:attrNameLst>
                                          <p:attrName>style.rotation</p:attrName>
                                        </p:attrNameLst>
                                      </p:cBhvr>
                                      <p:tavLst>
                                        <p:tav tm="0">
                                          <p:val>
                                            <p:fltVal val="-90.000000"/>
                                          </p:val>
                                        </p:tav>
                                        <p:tav tm="100000">
                                          <p:val>
                                            <p:fltVal val="0.000000"/>
                                          </p:val>
                                        </p:tav>
                                      </p:tavLst>
                                    </p:anim>
                                    <p:anim calcmode="lin" valueType="num">
                                      <p:cBhvr>
                                        <p:cTn id="9" dur="800" decel="100000" fill="hold"/>
                                        <p:tgtEl>
                                          <p:spTgt spid="148534"/>
                                        </p:tgtEl>
                                        <p:attrNameLst>
                                          <p:attrName>ppt_x</p:attrName>
                                        </p:attrNameLst>
                                      </p:cBhvr>
                                      <p:tavLst>
                                        <p:tav tm="0">
                                          <p:val>
                                            <p:strVal val="#ppt_x+0.4"/>
                                          </p:val>
                                        </p:tav>
                                        <p:tav tm="100000">
                                          <p:val>
                                            <p:strVal val="#ppt_x-0.05"/>
                                          </p:val>
                                        </p:tav>
                                      </p:tavLst>
                                    </p:anim>
                                    <p:anim calcmode="lin" valueType="num">
                                      <p:cBhvr>
                                        <p:cTn id="10" dur="800" decel="100000" fill="hold"/>
                                        <p:tgtEl>
                                          <p:spTgt spid="1485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85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853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148542"/>
                                        </p:tgtEl>
                                        <p:attrNameLst>
                                          <p:attrName>style.visibility</p:attrName>
                                        </p:attrNameLst>
                                      </p:cBhvr>
                                      <p:to>
                                        <p:strVal val="visible"/>
                                      </p:to>
                                    </p:set>
                                    <p:anim from="(-#ppt_w/2)" to="(#ppt_x)" calcmode="lin" valueType="num">
                                      <p:cBhvr>
                                        <p:cTn id="17" dur="600" fill="hold">
                                          <p:stCondLst>
                                            <p:cond delay="0"/>
                                          </p:stCondLst>
                                        </p:cTn>
                                        <p:tgtEl>
                                          <p:spTgt spid="148542"/>
                                        </p:tgtEl>
                                        <p:attrNameLst>
                                          <p:attrName>ppt_x</p:attrName>
                                        </p:attrNameLst>
                                      </p:cBhvr>
                                    </p:anim>
                                    <p:anim from="0" to="-1.0" calcmode="lin" valueType="num">
                                      <p:cBhvr>
                                        <p:cTn id="18" dur="200" decel="50000" autoRev="1" fill="hold">
                                          <p:stCondLst>
                                            <p:cond delay="600"/>
                                          </p:stCondLst>
                                        </p:cTn>
                                        <p:tgtEl>
                                          <p:spTgt spid="148542"/>
                                        </p:tgtEl>
                                        <p:attrNameLst>
                                          <p:attrName>xshear</p:attrName>
                                        </p:attrNameLst>
                                      </p:cBhvr>
                                    </p:anim>
                                    <p:animScale>
                                      <p:cBhvr>
                                        <p:cTn id="19" dur="200" decel="100000" autoRev="1" fill="hold">
                                          <p:stCondLst>
                                            <p:cond delay="600"/>
                                          </p:stCondLst>
                                        </p:cTn>
                                        <p:tgtEl>
                                          <p:spTgt spid="148542"/>
                                        </p:tgtEl>
                                      </p:cBhvr>
                                      <p:from x="100000" y="100000"/>
                                      <p:to x="80000" y="100000"/>
                                    </p:animScale>
                                    <p:anim by="(#ppt_h/3+#ppt_w*0.1)" calcmode="lin" valueType="num">
                                      <p:cBhvr additive="sum">
                                        <p:cTn id="20" dur="200" decel="100000" autoRev="1" fill="hold">
                                          <p:stCondLst>
                                            <p:cond delay="600"/>
                                          </p:stCondLst>
                                        </p:cTn>
                                        <p:tgtEl>
                                          <p:spTgt spid="148542"/>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48543"/>
                                        </p:tgtEl>
                                        <p:attrNameLst>
                                          <p:attrName>style.visibility</p:attrName>
                                        </p:attrNameLst>
                                      </p:cBhvr>
                                      <p:to>
                                        <p:strVal val="visible"/>
                                      </p:to>
                                    </p:set>
                                    <p:anim to="" calcmode="lin" valueType="num">
                                      <p:cBhvr>
                                        <p:cTn id="25" dur="1" fill="hold"/>
                                        <p:tgtEl>
                                          <p:spTgt spid="148543"/>
                                        </p:tgtEl>
                                        <p:attrNameLst>
                                          <p:attrName>style.visibility</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48545"/>
                                        </p:tgtEl>
                                        <p:attrNameLst>
                                          <p:attrName>style.visibility</p:attrName>
                                        </p:attrNameLst>
                                      </p:cBhvr>
                                      <p:to>
                                        <p:strVal val="visible"/>
                                      </p:to>
                                    </p:set>
                                    <p:anim to="" calcmode="lin" valueType="num">
                                      <p:cBhvr>
                                        <p:cTn id="30" dur="1" fill="hold"/>
                                        <p:tgtEl>
                                          <p:spTgt spid="148545"/>
                                        </p:tgtEl>
                                        <p:attrNameLst>
                                          <p:attrName>style.visibility</p:attrName>
                                        </p:attrNameLst>
                                      </p:cBhvr>
                                    </p:anim>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48548"/>
                                        </p:tgtEl>
                                        <p:attrNameLst>
                                          <p:attrName>style.visibility</p:attrName>
                                        </p:attrNameLst>
                                      </p:cBhvr>
                                      <p:to>
                                        <p:strVal val="visible"/>
                                      </p:to>
                                    </p:set>
                                    <p:anim calcmode="discrete" valueType="clr">
                                      <p:cBhvr override="childStyle">
                                        <p:cTn id="35" dur="80"/>
                                        <p:tgtEl>
                                          <p:spTgt spid="14854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8548"/>
                                        </p:tgtEl>
                                        <p:attrNameLst>
                                          <p:attrName>fillcolor</p:attrName>
                                        </p:attrNameLst>
                                      </p:cBhvr>
                                      <p:tavLst>
                                        <p:tav tm="0">
                                          <p:val>
                                            <p:clrVal>
                                              <a:schemeClr val="accent2"/>
                                            </p:clrVal>
                                          </p:val>
                                        </p:tav>
                                        <p:tav tm="50000">
                                          <p:val>
                                            <p:clrVal>
                                              <a:schemeClr val="hlink"/>
                                            </p:clrVal>
                                          </p:val>
                                        </p:tav>
                                      </p:tavLst>
                                    </p:anim>
                                    <p:set>
                                      <p:cBhvr>
                                        <p:cTn id="37" dur="80"/>
                                        <p:tgtEl>
                                          <p:spTgt spid="148548"/>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148551"/>
                                        </p:tgtEl>
                                        <p:attrNameLst>
                                          <p:attrName>style.visibility</p:attrName>
                                        </p:attrNameLst>
                                      </p:cBhvr>
                                      <p:to>
                                        <p:strVal val="visible"/>
                                      </p:to>
                                    </p:set>
                                    <p:animEffect transition="in" filter="fade">
                                      <p:cBhvr>
                                        <p:cTn id="42" dur="1000"/>
                                        <p:tgtEl>
                                          <p:spTgt spid="148551"/>
                                        </p:tgtEl>
                                      </p:cBhvr>
                                    </p:animEffect>
                                    <p:anim calcmode="lin" valueType="num">
                                      <p:cBhvr>
                                        <p:cTn id="43" dur="1000" fill="hold"/>
                                        <p:tgtEl>
                                          <p:spTgt spid="148551"/>
                                        </p:tgtEl>
                                        <p:attrNameLst>
                                          <p:attrName>ppt_x</p:attrName>
                                        </p:attrNameLst>
                                      </p:cBhvr>
                                      <p:tavLst>
                                        <p:tav tm="0">
                                          <p:val>
                                            <p:strVal val="#ppt_x-.1"/>
                                          </p:val>
                                        </p:tav>
                                        <p:tav tm="100000">
                                          <p:val>
                                            <p:strVal val="#ppt_x"/>
                                          </p:val>
                                        </p:tav>
                                      </p:tavLst>
                                    </p:anim>
                                    <p:anim calcmode="lin" valueType="num">
                                      <p:cBhvr>
                                        <p:cTn id="44" dur="1000" fill="hold"/>
                                        <p:tgtEl>
                                          <p:spTgt spid="14855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dur="1" fill="hold">
                                          <p:stCondLst>
                                            <p:cond delay="0"/>
                                          </p:stCondLst>
                                        </p:cTn>
                                        <p:tgtEl>
                                          <p:spTgt spid="148552"/>
                                        </p:tgtEl>
                                        <p:attrNameLst>
                                          <p:attrName>style.visibility</p:attrName>
                                        </p:attrNameLst>
                                      </p:cBhvr>
                                      <p:to>
                                        <p:strVal val="visible"/>
                                      </p:to>
                                    </p:set>
                                    <p:animEffect transition="in" filter="fade">
                                      <p:cBhvr>
                                        <p:cTn id="49" dur="1000"/>
                                        <p:tgtEl>
                                          <p:spTgt spid="148552"/>
                                        </p:tgtEl>
                                      </p:cBhvr>
                                    </p:animEffect>
                                    <p:anim calcmode="lin" valueType="num">
                                      <p:cBhvr>
                                        <p:cTn id="50" dur="1000" fill="hold"/>
                                        <p:tgtEl>
                                          <p:spTgt spid="148552"/>
                                        </p:tgtEl>
                                        <p:attrNameLst>
                                          <p:attrName>ppt_x</p:attrName>
                                        </p:attrNameLst>
                                      </p:cBhvr>
                                      <p:tavLst>
                                        <p:tav tm="0">
                                          <p:val>
                                            <p:strVal val="#ppt_x-.1"/>
                                          </p:val>
                                        </p:tav>
                                        <p:tav tm="100000">
                                          <p:val>
                                            <p:strVal val="#ppt_x"/>
                                          </p:val>
                                        </p:tav>
                                      </p:tavLst>
                                    </p:anim>
                                    <p:anim calcmode="lin" valueType="num">
                                      <p:cBhvr>
                                        <p:cTn id="51" dur="1000" fill="hold"/>
                                        <p:tgtEl>
                                          <p:spTgt spid="14855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grpId="0" nodeType="clickEffect">
                                  <p:stCondLst>
                                    <p:cond delay="0"/>
                                  </p:stCondLst>
                                  <p:iterate type="lt">
                                    <p:tmPct val="10000"/>
                                  </p:iterate>
                                  <p:childTnLst>
                                    <p:set>
                                      <p:cBhvr>
                                        <p:cTn id="55" dur="1" fill="hold">
                                          <p:stCondLst>
                                            <p:cond delay="0"/>
                                          </p:stCondLst>
                                        </p:cTn>
                                        <p:tgtEl>
                                          <p:spTgt spid="148556"/>
                                        </p:tgtEl>
                                        <p:attrNameLst>
                                          <p:attrName>style.visibility</p:attrName>
                                        </p:attrNameLst>
                                      </p:cBhvr>
                                      <p:to>
                                        <p:strVal val="visible"/>
                                      </p:to>
                                    </p:set>
                                    <p:animEffect transition="in" filter="fade">
                                      <p:cBhvr>
                                        <p:cTn id="56" dur="1000"/>
                                        <p:tgtEl>
                                          <p:spTgt spid="148556"/>
                                        </p:tgtEl>
                                      </p:cBhvr>
                                    </p:animEffect>
                                    <p:anim calcmode="lin" valueType="num">
                                      <p:cBhvr>
                                        <p:cTn id="57" dur="1000" fill="hold"/>
                                        <p:tgtEl>
                                          <p:spTgt spid="148556"/>
                                        </p:tgtEl>
                                        <p:attrNameLst>
                                          <p:attrName>ppt_x</p:attrName>
                                        </p:attrNameLst>
                                      </p:cBhvr>
                                      <p:tavLst>
                                        <p:tav tm="0">
                                          <p:val>
                                            <p:strVal val="#ppt_x-.1"/>
                                          </p:val>
                                        </p:tav>
                                        <p:tav tm="100000">
                                          <p:val>
                                            <p:strVal val="#ppt_x"/>
                                          </p:val>
                                        </p:tav>
                                      </p:tavLst>
                                    </p:anim>
                                    <p:anim calcmode="lin" valueType="num">
                                      <p:cBhvr>
                                        <p:cTn id="58" dur="1000" fill="hold"/>
                                        <p:tgtEl>
                                          <p:spTgt spid="148556"/>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iterate type="lt">
                                    <p:tmPct val="5000"/>
                                  </p:iterate>
                                  <p:childTnLst>
                                    <p:set>
                                      <p:cBhvr>
                                        <p:cTn id="62" dur="1" fill="hold">
                                          <p:stCondLst>
                                            <p:cond delay="0"/>
                                          </p:stCondLst>
                                        </p:cTn>
                                        <p:tgtEl>
                                          <p:spTgt spid="148557"/>
                                        </p:tgtEl>
                                        <p:attrNameLst>
                                          <p:attrName>style.visibility</p:attrName>
                                        </p:attrNameLst>
                                      </p:cBhvr>
                                      <p:to>
                                        <p:strVal val="visible"/>
                                      </p:to>
                                    </p:set>
                                    <p:anim calcmode="lin" valueType="num">
                                      <p:cBhvr>
                                        <p:cTn id="63" dur="1000" fill="hold"/>
                                        <p:tgtEl>
                                          <p:spTgt spid="148557"/>
                                        </p:tgtEl>
                                        <p:attrNameLst>
                                          <p:attrName>ppt_w</p:attrName>
                                        </p:attrNameLst>
                                      </p:cBhvr>
                                      <p:tavLst>
                                        <p:tav tm="0">
                                          <p:val>
                                            <p:fltVal val="0.000000"/>
                                          </p:val>
                                        </p:tav>
                                        <p:tav tm="100000">
                                          <p:val>
                                            <p:strVal val="#ppt_w"/>
                                          </p:val>
                                        </p:tav>
                                      </p:tavLst>
                                    </p:anim>
                                    <p:anim calcmode="lin" valueType="num">
                                      <p:cBhvr>
                                        <p:cTn id="64" dur="1000" fill="hold"/>
                                        <p:tgtEl>
                                          <p:spTgt spid="148557"/>
                                        </p:tgtEl>
                                        <p:attrNameLst>
                                          <p:attrName>ppt_h</p:attrName>
                                        </p:attrNameLst>
                                      </p:cBhvr>
                                      <p:tavLst>
                                        <p:tav tm="0">
                                          <p:val>
                                            <p:fltVal val="0.000000"/>
                                          </p:val>
                                        </p:tav>
                                        <p:tav tm="100000">
                                          <p:val>
                                            <p:strVal val="#ppt_h"/>
                                          </p:val>
                                        </p:tav>
                                      </p:tavLst>
                                    </p:anim>
                                    <p:anim calcmode="lin" valueType="num">
                                      <p:cBhvr>
                                        <p:cTn id="65" dur="1000" fill="hold"/>
                                        <p:tgtEl>
                                          <p:spTgt spid="148557"/>
                                        </p:tgtEl>
                                        <p:attrNameLst>
                                          <p:attrName>style.rotation</p:attrName>
                                        </p:attrNameLst>
                                      </p:cBhvr>
                                      <p:tavLst>
                                        <p:tav tm="0">
                                          <p:val>
                                            <p:fltVal val="90.000000"/>
                                          </p:val>
                                        </p:tav>
                                        <p:tav tm="100000">
                                          <p:val>
                                            <p:fltVal val="0.000000"/>
                                          </p:val>
                                        </p:tav>
                                      </p:tavLst>
                                    </p:anim>
                                    <p:animEffect transition="in" filter="fade">
                                      <p:cBhvr>
                                        <p:cTn id="66" dur="1000"/>
                                        <p:tgtEl>
                                          <p:spTgt spid="148557"/>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iterate type="lt">
                                    <p:tmPct val="5000"/>
                                  </p:iterate>
                                  <p:childTnLst>
                                    <p:set>
                                      <p:cBhvr>
                                        <p:cTn id="70" dur="1" fill="hold">
                                          <p:stCondLst>
                                            <p:cond delay="0"/>
                                          </p:stCondLst>
                                        </p:cTn>
                                        <p:tgtEl>
                                          <p:spTgt spid="148561"/>
                                        </p:tgtEl>
                                        <p:attrNameLst>
                                          <p:attrName>style.visibility</p:attrName>
                                        </p:attrNameLst>
                                      </p:cBhvr>
                                      <p:to>
                                        <p:strVal val="visible"/>
                                      </p:to>
                                    </p:set>
                                    <p:anim calcmode="lin" valueType="num">
                                      <p:cBhvr>
                                        <p:cTn id="71" dur="1000" fill="hold"/>
                                        <p:tgtEl>
                                          <p:spTgt spid="148561"/>
                                        </p:tgtEl>
                                        <p:attrNameLst>
                                          <p:attrName>ppt_w</p:attrName>
                                        </p:attrNameLst>
                                      </p:cBhvr>
                                      <p:tavLst>
                                        <p:tav tm="0">
                                          <p:val>
                                            <p:fltVal val="0.000000"/>
                                          </p:val>
                                        </p:tav>
                                        <p:tav tm="100000">
                                          <p:val>
                                            <p:strVal val="#ppt_w"/>
                                          </p:val>
                                        </p:tav>
                                      </p:tavLst>
                                    </p:anim>
                                    <p:anim calcmode="lin" valueType="num">
                                      <p:cBhvr>
                                        <p:cTn id="72" dur="1000" fill="hold"/>
                                        <p:tgtEl>
                                          <p:spTgt spid="148561"/>
                                        </p:tgtEl>
                                        <p:attrNameLst>
                                          <p:attrName>ppt_h</p:attrName>
                                        </p:attrNameLst>
                                      </p:cBhvr>
                                      <p:tavLst>
                                        <p:tav tm="0">
                                          <p:val>
                                            <p:fltVal val="0.000000"/>
                                          </p:val>
                                        </p:tav>
                                        <p:tav tm="100000">
                                          <p:val>
                                            <p:strVal val="#ppt_h"/>
                                          </p:val>
                                        </p:tav>
                                      </p:tavLst>
                                    </p:anim>
                                    <p:anim calcmode="lin" valueType="num">
                                      <p:cBhvr>
                                        <p:cTn id="73" dur="1000" fill="hold"/>
                                        <p:tgtEl>
                                          <p:spTgt spid="148561"/>
                                        </p:tgtEl>
                                        <p:attrNameLst>
                                          <p:attrName>style.rotation</p:attrName>
                                        </p:attrNameLst>
                                      </p:cBhvr>
                                      <p:tavLst>
                                        <p:tav tm="0">
                                          <p:val>
                                            <p:fltVal val="90.000000"/>
                                          </p:val>
                                        </p:tav>
                                        <p:tav tm="100000">
                                          <p:val>
                                            <p:fltVal val="0.000000"/>
                                          </p:val>
                                        </p:tav>
                                      </p:tavLst>
                                    </p:anim>
                                    <p:animEffect transition="in" filter="fade">
                                      <p:cBhvr>
                                        <p:cTn id="74" dur="1000"/>
                                        <p:tgtEl>
                                          <p:spTgt spid="148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34" grpId="0"/>
      <p:bldP spid="148542" grpId="0"/>
      <p:bldP spid="148543" grpId="0"/>
      <p:bldP spid="148545" grpId="0"/>
      <p:bldP spid="148548" grpId="0"/>
      <p:bldP spid="148551" grpId="0"/>
      <p:bldP spid="148552" grpId="0"/>
      <p:bldP spid="148556" grpId="0"/>
      <p:bldP spid="148557" grpId="0"/>
      <p:bldP spid="1485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Oval 2"/>
          <p:cNvSpPr/>
          <p:nvPr/>
        </p:nvSpPr>
        <p:spPr>
          <a:xfrm>
            <a:off x="3886200" y="76200"/>
            <a:ext cx="1471930" cy="762000"/>
          </a:xfrm>
          <a:prstGeom prst="ellipse">
            <a:avLst/>
          </a:prstGeom>
          <a:gradFill>
            <a:gsLst>
              <a:gs pos="0">
                <a:srgbClr val="012D86"/>
              </a:gs>
              <a:gs pos="100000">
                <a:srgbClr val="0E2557"/>
              </a:gs>
            </a:gsLst>
            <a:lin scaled="0"/>
          </a:gradFill>
          <a:ln w="38100" cap="flat" cmpd="sng">
            <a:solidFill>
              <a:srgbClr val="FF0000"/>
            </a:solidFill>
            <a:prstDash val="solid"/>
            <a:headEnd type="none" w="med" len="med"/>
            <a:tailEnd type="none" w="med" len="med"/>
          </a:ln>
        </p:spPr>
        <p:txBody>
          <a:bodyPr anchor="ctr" anchorCtr="0"/>
          <a:p>
            <a:pPr eaLnBrk="0" hangingPunct="0"/>
            <a:r>
              <a:rPr sz="2000" b="1" u="sng" dirty="0">
                <a:solidFill>
                  <a:schemeClr val="tx1"/>
                </a:solidFill>
                <a:latin typeface="Arial" panose="020B0604020202020204" pitchFamily="34" charset="0"/>
              </a:rPr>
              <a:t>BÀI 13</a:t>
            </a:r>
            <a:endParaRPr sz="2000" b="1" u="sng" dirty="0">
              <a:solidFill>
                <a:schemeClr val="tx1"/>
              </a:solidFill>
              <a:latin typeface="Arial" panose="020B0604020202020204" pitchFamily="34" charset="0"/>
            </a:endParaRPr>
          </a:p>
        </p:txBody>
      </p:sp>
      <p:sp>
        <p:nvSpPr>
          <p:cNvPr id="5123" name="Text Box 3"/>
          <p:cNvSpPr txBox="1"/>
          <p:nvPr/>
        </p:nvSpPr>
        <p:spPr>
          <a:xfrm>
            <a:off x="457200" y="914400"/>
            <a:ext cx="8305800" cy="946150"/>
          </a:xfrm>
          <a:prstGeom prst="rect">
            <a:avLst/>
          </a:prstGeom>
          <a:noFill/>
          <a:ln w="9525">
            <a:noFill/>
          </a:ln>
        </p:spPr>
        <p:txBody>
          <a:bodyPr>
            <a:spAutoFit/>
          </a:bodyPr>
          <a:p>
            <a:pPr>
              <a:spcBef>
                <a:spcPct val="50000"/>
              </a:spcBef>
            </a:pPr>
            <a:r>
              <a:rPr sz="2800" b="1" dirty="0">
                <a:solidFill>
                  <a:srgbClr val="FFFF00"/>
                </a:solidFill>
                <a:latin typeface="Times New Roman" panose="02020603050405020304" pitchFamily="18" charset="0"/>
              </a:rPr>
              <a:t>PHONG TRÀO DÂN TỘC DÂN CHỦ Ở VIỆT NAM TỪ 1925 ĐẾN NĂM 1930</a:t>
            </a:r>
            <a:endParaRPr sz="2800" b="1" dirty="0">
              <a:solidFill>
                <a:srgbClr val="FFFF00"/>
              </a:solidFill>
              <a:latin typeface="Times New Roman" panose="02020603050405020304" pitchFamily="18" charset="0"/>
            </a:endParaRPr>
          </a:p>
        </p:txBody>
      </p:sp>
      <p:sp>
        <p:nvSpPr>
          <p:cNvPr id="5124" name="Text Box 4"/>
          <p:cNvSpPr txBox="1"/>
          <p:nvPr/>
        </p:nvSpPr>
        <p:spPr>
          <a:xfrm>
            <a:off x="152400" y="1936750"/>
            <a:ext cx="9144000" cy="460375"/>
          </a:xfrm>
          <a:prstGeom prst="rect">
            <a:avLst/>
          </a:prstGeom>
          <a:noFill/>
          <a:ln w="9525">
            <a:noFill/>
          </a:ln>
        </p:spPr>
        <p:txBody>
          <a:bodyPr>
            <a:spAutoFit/>
          </a:bodyPr>
          <a:p>
            <a:pPr algn="l">
              <a:spcBef>
                <a:spcPct val="50000"/>
              </a:spcBef>
            </a:pPr>
            <a:r>
              <a:rPr sz="2400" b="1" dirty="0">
                <a:solidFill>
                  <a:srgbClr val="C00000"/>
                </a:solidFill>
                <a:latin typeface="Arial" panose="020B0604020202020204" pitchFamily="34" charset="0"/>
              </a:rPr>
              <a:t>I</a:t>
            </a:r>
            <a:r>
              <a:rPr lang="en-US" sz="2400" b="1" dirty="0">
                <a:solidFill>
                  <a:srgbClr val="C00000"/>
                </a:solidFill>
                <a:latin typeface="Arial" panose="020B0604020202020204" pitchFamily="34" charset="0"/>
              </a:rPr>
              <a:t>.</a:t>
            </a:r>
            <a:r>
              <a:rPr sz="2400" b="1" dirty="0">
                <a:solidFill>
                  <a:srgbClr val="C00000"/>
                </a:solidFill>
                <a:latin typeface="Arial" panose="020B0604020202020204" pitchFamily="34" charset="0"/>
              </a:rPr>
              <a:t> SỰ RA ĐỜI VÀ HOẠT ĐỘNG CỦA 3 TỔ CHỨC CÁCH MẠNG</a:t>
            </a:r>
            <a:endParaRPr sz="2400" b="1" dirty="0">
              <a:solidFill>
                <a:srgbClr val="C00000"/>
              </a:solidFill>
              <a:latin typeface="Arial" panose="020B0604020202020204" pitchFamily="34" charset="0"/>
            </a:endParaRPr>
          </a:p>
        </p:txBody>
      </p:sp>
      <p:sp>
        <p:nvSpPr>
          <p:cNvPr id="5125" name="Text Box 5"/>
          <p:cNvSpPr txBox="1"/>
          <p:nvPr/>
        </p:nvSpPr>
        <p:spPr>
          <a:xfrm>
            <a:off x="457200" y="2473325"/>
            <a:ext cx="6400800" cy="521970"/>
          </a:xfrm>
          <a:prstGeom prst="rect">
            <a:avLst/>
          </a:prstGeom>
          <a:solidFill>
            <a:schemeClr val="accent1">
              <a:lumMod val="50000"/>
              <a:lumOff val="50000"/>
            </a:schemeClr>
          </a:solidFill>
          <a:ln w="9525">
            <a:noFill/>
          </a:ln>
        </p:spPr>
        <p:txBody>
          <a:bodyPr>
            <a:spAutoFit/>
          </a:bodyPr>
          <a:p>
            <a:pPr algn="l">
              <a:spcBef>
                <a:spcPct val="50000"/>
              </a:spcBef>
            </a:pPr>
            <a:r>
              <a:rPr sz="2800" b="1" dirty="0">
                <a:solidFill>
                  <a:srgbClr val="002060"/>
                </a:solidFill>
                <a:latin typeface="Times New Roman" panose="02020603050405020304" pitchFamily="18" charset="0"/>
              </a:rPr>
              <a:t>1</a:t>
            </a:r>
            <a:r>
              <a:rPr lang="en-US" sz="2800" b="1" dirty="0">
                <a:solidFill>
                  <a:srgbClr val="002060"/>
                </a:solidFill>
                <a:latin typeface="Times New Roman" panose="02020603050405020304" pitchFamily="18" charset="0"/>
              </a:rPr>
              <a:t>. </a:t>
            </a:r>
            <a:r>
              <a:rPr sz="2800" b="1" dirty="0">
                <a:solidFill>
                  <a:srgbClr val="002060"/>
                </a:solidFill>
                <a:latin typeface="Times New Roman" panose="02020603050405020304" pitchFamily="18" charset="0"/>
              </a:rPr>
              <a:t>Hội Việt Nam cách mạng Thanh niên </a:t>
            </a:r>
            <a:endParaRPr sz="2800" b="1" dirty="0">
              <a:solidFill>
                <a:srgbClr val="002060"/>
              </a:solidFill>
              <a:latin typeface="Times New Roman" panose="02020603050405020304" pitchFamily="18" charset="0"/>
            </a:endParaRPr>
          </a:p>
        </p:txBody>
      </p:sp>
      <p:sp>
        <p:nvSpPr>
          <p:cNvPr id="5126" name="Text Box 6"/>
          <p:cNvSpPr txBox="1"/>
          <p:nvPr/>
        </p:nvSpPr>
        <p:spPr>
          <a:xfrm>
            <a:off x="762000" y="3048000"/>
            <a:ext cx="2743200" cy="521970"/>
          </a:xfrm>
          <a:prstGeom prst="rect">
            <a:avLst/>
          </a:prstGeom>
          <a:noFill/>
          <a:ln w="9525">
            <a:noFill/>
          </a:ln>
        </p:spPr>
        <p:txBody>
          <a:bodyPr>
            <a:spAutoFit/>
          </a:bodyPr>
          <a:p>
            <a:pPr algn="l">
              <a:spcBef>
                <a:spcPct val="50000"/>
              </a:spcBef>
            </a:pPr>
            <a:r>
              <a:rPr sz="2800" b="1" dirty="0">
                <a:solidFill>
                  <a:srgbClr val="C00000"/>
                </a:solidFill>
                <a:latin typeface="Times New Roman" panose="02020603050405020304" pitchFamily="18" charset="0"/>
              </a:rPr>
              <a:t>a</a:t>
            </a:r>
            <a:r>
              <a:rPr lang="en-US" sz="2800" b="1" dirty="0">
                <a:solidFill>
                  <a:srgbClr val="C00000"/>
                </a:solidFill>
                <a:latin typeface="Times New Roman" panose="02020603050405020304" pitchFamily="18" charset="0"/>
              </a:rPr>
              <a:t>. </a:t>
            </a:r>
            <a:r>
              <a:rPr sz="2800" b="1" dirty="0">
                <a:solidFill>
                  <a:srgbClr val="C00000"/>
                </a:solidFill>
                <a:latin typeface="Times New Roman" panose="02020603050405020304" pitchFamily="18" charset="0"/>
              </a:rPr>
              <a:t>Sự thành lập</a:t>
            </a:r>
            <a:endParaRPr sz="2800" b="1" dirty="0">
              <a:solidFill>
                <a:srgbClr val="C00000"/>
              </a:solidFill>
              <a:latin typeface="Times New Roman" panose="02020603050405020304" pitchFamily="18" charset="0"/>
            </a:endParaRPr>
          </a:p>
        </p:txBody>
      </p:sp>
      <p:sp>
        <p:nvSpPr>
          <p:cNvPr id="3" name="Text Box 2"/>
          <p:cNvSpPr txBox="1"/>
          <p:nvPr/>
        </p:nvSpPr>
        <p:spPr>
          <a:xfrm rot="10800000" flipH="1" flipV="1">
            <a:off x="794385" y="3622675"/>
            <a:ext cx="7860030" cy="1753235"/>
          </a:xfrm>
          <a:prstGeom prst="rect">
            <a:avLst/>
          </a:prstGeom>
          <a:noFill/>
        </p:spPr>
        <p:txBody>
          <a:bodyPr wrap="square" rtlCol="0">
            <a:spAutoFit/>
          </a:bodyPr>
          <a:p>
            <a:pPr algn="just">
              <a:lnSpc>
                <a:spcPct val="150000"/>
              </a:lnSpc>
            </a:pPr>
            <a:r>
              <a:rPr lang="en-US" sz="2400"/>
              <a:t>- Nguyễn Ái Quốc đã giác ngộ một số thanh niên tích cực trong Tâm tâm xã, lập ra Cộng sản Đoàn ( 2-1925)</a:t>
            </a:r>
            <a:endParaRPr lang="en-US" sz="2400"/>
          </a:p>
          <a:p>
            <a:pPr algn="just">
              <a:lnSpc>
                <a:spcPct val="150000"/>
              </a:lnSpc>
            </a:pPr>
            <a:r>
              <a:rPr lang="en-US" sz="2400"/>
              <a:t>- 6-1925, NAQ lập Hội Việt Nam Cách mạng thanh niên.</a:t>
            </a:r>
            <a:endParaRPr lang="en-US" sz="2400"/>
          </a:p>
        </p:txBody>
      </p:sp>
      <p:sp>
        <p:nvSpPr>
          <p:cNvPr id="2" name="Curved Right Arrow 1"/>
          <p:cNvSpPr/>
          <p:nvPr/>
        </p:nvSpPr>
        <p:spPr>
          <a:xfrm rot="19740000">
            <a:off x="381000" y="5221605"/>
            <a:ext cx="601980" cy="947420"/>
          </a:xfrm>
          <a:prstGeom prst="curvedRight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4" name="Text Box 3"/>
          <p:cNvSpPr txBox="1"/>
          <p:nvPr/>
        </p:nvSpPr>
        <p:spPr>
          <a:xfrm>
            <a:off x="1143000" y="5638800"/>
            <a:ext cx="6530340" cy="460375"/>
          </a:xfrm>
          <a:prstGeom prst="rect">
            <a:avLst/>
          </a:prstGeom>
          <a:noFill/>
        </p:spPr>
        <p:txBody>
          <a:bodyPr wrap="square" rtlCol="0">
            <a:spAutoFit/>
          </a:bodyPr>
          <a:p>
            <a:r>
              <a:rPr lang="en-US" sz="2400" b="1">
                <a:solidFill>
                  <a:srgbClr val="99FF33"/>
                </a:solidFill>
              </a:rPr>
              <a:t>Em hãy cho biết mục đích của HVNCMTN ?</a:t>
            </a:r>
            <a:endParaRPr lang="en-US" sz="2400" b="1">
              <a:solidFill>
                <a:srgbClr val="99FF33"/>
              </a:solidFill>
            </a:endParaRP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000" fill="hold">
                                          <p:stCondLst>
                                            <p:cond delay="0"/>
                                          </p:stCondLst>
                                        </p:cTn>
                                        <p:tgtEl>
                                          <p:spTgt spid="5125"/>
                                        </p:tgtEl>
                                        <p:attrNameLst>
                                          <p:attrName>style.visibility</p:attrName>
                                        </p:attrNameLst>
                                      </p:cBhvr>
                                      <p:to>
                                        <p:strVal val="visible"/>
                                      </p:to>
                                    </p:set>
                                    <p:anim calcmode="lin" valueType="num">
                                      <p:cBhvr additive="base">
                                        <p:cTn id="14" dur="1000" fill="hold"/>
                                        <p:tgtEl>
                                          <p:spTgt spid="5125"/>
                                        </p:tgtEl>
                                        <p:attrNameLst>
                                          <p:attrName>ppt_x</p:attrName>
                                        </p:attrNameLst>
                                      </p:cBhvr>
                                      <p:tavLst>
                                        <p:tav tm="0">
                                          <p:val>
                                            <p:strVal val="#ppt_x"/>
                                          </p:val>
                                        </p:tav>
                                        <p:tav tm="100000">
                                          <p:val>
                                            <p:strVal val="#ppt_x"/>
                                          </p:val>
                                        </p:tav>
                                      </p:tavLst>
                                    </p:anim>
                                    <p:anim calcmode="lin" valueType="num">
                                      <p:cBhvr additive="base">
                                        <p:cTn id="15" dur="10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1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animBg="1"/>
      <p:bldP spid="5126" grpId="0"/>
      <p:bldP spid="3" grpId="0"/>
      <p:bldP spid="2"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Oval 2"/>
          <p:cNvSpPr/>
          <p:nvPr/>
        </p:nvSpPr>
        <p:spPr>
          <a:xfrm>
            <a:off x="3810000" y="76200"/>
            <a:ext cx="1295400" cy="762000"/>
          </a:xfrm>
          <a:prstGeom prst="ellipse">
            <a:avLst/>
          </a:prstGeom>
          <a:solidFill>
            <a:schemeClr val="hlink"/>
          </a:solidFill>
          <a:ln w="38100" cap="flat" cmpd="sng">
            <a:solidFill>
              <a:srgbClr val="FF0000"/>
            </a:solidFill>
            <a:prstDash val="solid"/>
            <a:headEnd type="none" w="med" len="med"/>
            <a:tailEnd type="none" w="med" len="med"/>
          </a:ln>
        </p:spPr>
        <p:txBody>
          <a:bodyPr anchor="ctr" anchorCtr="0"/>
          <a:p>
            <a:pPr eaLnBrk="0" hangingPunct="0"/>
            <a:r>
              <a:rPr b="1" u="sng" dirty="0">
                <a:solidFill>
                  <a:schemeClr val="accent1"/>
                </a:solidFill>
                <a:latin typeface="Arial" panose="020B0604020202020204" pitchFamily="34" charset="0"/>
              </a:rPr>
              <a:t>BÀI 13</a:t>
            </a:r>
            <a:endParaRPr b="1" u="sng" dirty="0">
              <a:solidFill>
                <a:schemeClr val="accent1"/>
              </a:solidFill>
              <a:latin typeface="Arial" panose="020B0604020202020204" pitchFamily="34" charset="0"/>
            </a:endParaRPr>
          </a:p>
        </p:txBody>
      </p:sp>
      <p:sp>
        <p:nvSpPr>
          <p:cNvPr id="24579" name="Text Box 3"/>
          <p:cNvSpPr txBox="1"/>
          <p:nvPr/>
        </p:nvSpPr>
        <p:spPr>
          <a:xfrm>
            <a:off x="457200" y="762000"/>
            <a:ext cx="8305800" cy="946150"/>
          </a:xfrm>
          <a:prstGeom prst="rect">
            <a:avLst/>
          </a:prstGeom>
          <a:noFill/>
          <a:ln w="9525">
            <a:noFill/>
          </a:ln>
        </p:spPr>
        <p:txBody>
          <a:bodyPr>
            <a:spAutoFit/>
          </a:bodyPr>
          <a:p>
            <a:pPr>
              <a:spcBef>
                <a:spcPct val="50000"/>
              </a:spcBef>
            </a:pPr>
            <a:r>
              <a:rPr sz="2800" b="1" dirty="0">
                <a:solidFill>
                  <a:srgbClr val="FFFF00"/>
                </a:solidFill>
                <a:latin typeface="Times New Roman" panose="02020603050405020304" pitchFamily="18" charset="0"/>
              </a:rPr>
              <a:t>PHONG TRÀO DÂN TỘC DÂN CHỦ Ở VIỆT NAM TỪ 1925 ĐẾN NĂM 1930</a:t>
            </a:r>
            <a:endParaRPr sz="2800" b="1" dirty="0">
              <a:solidFill>
                <a:srgbClr val="FFFF00"/>
              </a:solidFill>
              <a:latin typeface="Times New Roman" panose="02020603050405020304" pitchFamily="18" charset="0"/>
            </a:endParaRPr>
          </a:p>
        </p:txBody>
      </p:sp>
      <p:sp>
        <p:nvSpPr>
          <p:cNvPr id="24580" name="Text Box 4"/>
          <p:cNvSpPr txBox="1"/>
          <p:nvPr/>
        </p:nvSpPr>
        <p:spPr>
          <a:xfrm>
            <a:off x="0" y="1676400"/>
            <a:ext cx="9144000" cy="460375"/>
          </a:xfrm>
          <a:prstGeom prst="rect">
            <a:avLst/>
          </a:prstGeom>
          <a:noFill/>
          <a:ln w="9525">
            <a:noFill/>
          </a:ln>
        </p:spPr>
        <p:txBody>
          <a:bodyPr>
            <a:spAutoFit/>
          </a:bodyPr>
          <a:p>
            <a:pPr algn="l">
              <a:spcBef>
                <a:spcPct val="50000"/>
              </a:spcBef>
            </a:pPr>
            <a:r>
              <a:rPr sz="2400" b="1" dirty="0">
                <a:solidFill>
                  <a:srgbClr val="FF9900"/>
                </a:solidFill>
                <a:latin typeface="Arial" panose="020B0604020202020204" pitchFamily="34" charset="0"/>
              </a:rPr>
              <a:t>I</a:t>
            </a:r>
            <a:r>
              <a:rPr lang="en-US" sz="2400" b="1" dirty="0">
                <a:solidFill>
                  <a:srgbClr val="FF9900"/>
                </a:solidFill>
                <a:latin typeface="Arial" panose="020B0604020202020204" pitchFamily="34" charset="0"/>
              </a:rPr>
              <a:t>.</a:t>
            </a:r>
            <a:r>
              <a:rPr sz="2400" b="1" dirty="0">
                <a:solidFill>
                  <a:srgbClr val="FF9900"/>
                </a:solidFill>
                <a:latin typeface="Arial" panose="020B0604020202020204" pitchFamily="34" charset="0"/>
              </a:rPr>
              <a:t> </a:t>
            </a:r>
            <a:r>
              <a:rPr sz="2400" b="1" u="sng" dirty="0">
                <a:solidFill>
                  <a:srgbClr val="FF9900"/>
                </a:solidFill>
                <a:latin typeface="Arial" panose="020B0604020202020204" pitchFamily="34" charset="0"/>
              </a:rPr>
              <a:t>SỰ RA ĐỜI VÀ HOẠT ĐỘNG CỦA 3 TỔ CHỨC CÁCH MẠNG</a:t>
            </a:r>
            <a:endParaRPr sz="2400" b="1" u="sng" dirty="0">
              <a:solidFill>
                <a:srgbClr val="FF9900"/>
              </a:solidFill>
              <a:latin typeface="Arial" panose="020B0604020202020204" pitchFamily="34" charset="0"/>
            </a:endParaRPr>
          </a:p>
        </p:txBody>
      </p:sp>
      <p:sp>
        <p:nvSpPr>
          <p:cNvPr id="24581" name="Text Box 12"/>
          <p:cNvSpPr txBox="1"/>
          <p:nvPr/>
        </p:nvSpPr>
        <p:spPr>
          <a:xfrm>
            <a:off x="0" y="2209800"/>
            <a:ext cx="7620000" cy="460375"/>
          </a:xfrm>
          <a:prstGeom prst="rect">
            <a:avLst/>
          </a:prstGeom>
          <a:noFill/>
          <a:ln w="9525">
            <a:noFill/>
          </a:ln>
        </p:spPr>
        <p:txBody>
          <a:bodyPr>
            <a:spAutoFit/>
          </a:bodyPr>
          <a:p>
            <a:pPr algn="l">
              <a:spcBef>
                <a:spcPct val="50000"/>
              </a:spcBef>
            </a:pPr>
            <a:r>
              <a:rPr sz="2400" b="1" dirty="0">
                <a:solidFill>
                  <a:srgbClr val="FF9900"/>
                </a:solidFill>
                <a:latin typeface="Arial" panose="020B0604020202020204" pitchFamily="34" charset="0"/>
              </a:rPr>
              <a:t>II</a:t>
            </a:r>
            <a:r>
              <a:rPr lang="en-US" sz="2400" b="1" dirty="0">
                <a:solidFill>
                  <a:srgbClr val="FF9900"/>
                </a:solidFill>
                <a:latin typeface="Arial" panose="020B0604020202020204" pitchFamily="34" charset="0"/>
              </a:rPr>
              <a:t>.</a:t>
            </a:r>
            <a:r>
              <a:rPr sz="2400" b="1" dirty="0">
                <a:solidFill>
                  <a:srgbClr val="FF9900"/>
                </a:solidFill>
                <a:latin typeface="Arial" panose="020B0604020202020204" pitchFamily="34" charset="0"/>
              </a:rPr>
              <a:t> </a:t>
            </a:r>
            <a:r>
              <a:rPr sz="2400" b="1" u="sng" dirty="0">
                <a:solidFill>
                  <a:srgbClr val="FF9900"/>
                </a:solidFill>
                <a:latin typeface="Arial" panose="020B0604020202020204" pitchFamily="34" charset="0"/>
              </a:rPr>
              <a:t>ĐẢNG CỘNG SẢN VIỆT NAM RA ĐỜI</a:t>
            </a:r>
            <a:endParaRPr sz="2400" b="1" u="sng" dirty="0">
              <a:solidFill>
                <a:srgbClr val="FF9900"/>
              </a:solidFill>
              <a:latin typeface="Arial" panose="020B0604020202020204" pitchFamily="34" charset="0"/>
            </a:endParaRPr>
          </a:p>
        </p:txBody>
      </p:sp>
      <p:sp>
        <p:nvSpPr>
          <p:cNvPr id="199693" name="Text Box 13"/>
          <p:cNvSpPr txBox="1"/>
          <p:nvPr/>
        </p:nvSpPr>
        <p:spPr>
          <a:xfrm>
            <a:off x="152400" y="2667000"/>
            <a:ext cx="8610600" cy="521970"/>
          </a:xfrm>
          <a:prstGeom prst="rect">
            <a:avLst/>
          </a:prstGeom>
          <a:noFill/>
          <a:ln w="9525">
            <a:noFill/>
          </a:ln>
        </p:spPr>
        <p:txBody>
          <a:bodyPr>
            <a:spAutoFit/>
          </a:bodyPr>
          <a:p>
            <a:pPr algn="l">
              <a:spcBef>
                <a:spcPct val="50000"/>
              </a:spcBef>
            </a:pPr>
            <a:r>
              <a:rPr sz="2800" b="1" dirty="0">
                <a:solidFill>
                  <a:srgbClr val="FFFF00"/>
                </a:solidFill>
                <a:latin typeface="Times New Roman" panose="02020603050405020304" pitchFamily="18" charset="0"/>
              </a:rPr>
              <a:t>1</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Sự xuất hiên các tổ chức cộng sản năm 1929</a:t>
            </a:r>
            <a:endParaRPr sz="2800" b="1" u="sng" dirty="0">
              <a:solidFill>
                <a:srgbClr val="FFFF00"/>
              </a:solidFill>
              <a:latin typeface="Times New Roman" panose="02020603050405020304" pitchFamily="18" charset="0"/>
            </a:endParaRPr>
          </a:p>
        </p:txBody>
      </p:sp>
      <p:sp>
        <p:nvSpPr>
          <p:cNvPr id="199694" name="Text Box 14"/>
          <p:cNvSpPr txBox="1"/>
          <p:nvPr/>
        </p:nvSpPr>
        <p:spPr>
          <a:xfrm>
            <a:off x="228600" y="3200400"/>
            <a:ext cx="2438400" cy="521970"/>
          </a:xfrm>
          <a:prstGeom prst="rect">
            <a:avLst/>
          </a:prstGeom>
          <a:noFill/>
          <a:ln w="9525">
            <a:noFill/>
          </a:ln>
        </p:spPr>
        <p:txBody>
          <a:bodyPr>
            <a:spAutoFit/>
          </a:bodyPr>
          <a:p>
            <a:pPr algn="l">
              <a:spcBef>
                <a:spcPct val="20000"/>
              </a:spcBef>
            </a:pPr>
            <a:r>
              <a:rPr sz="2800" b="1" dirty="0">
                <a:solidFill>
                  <a:srgbClr val="FFFF00"/>
                </a:solidFill>
                <a:latin typeface="Times New Roman" panose="02020603050405020304" pitchFamily="18" charset="0"/>
              </a:rPr>
              <a:t>a</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Bối cảnh</a:t>
            </a:r>
            <a:r>
              <a:rPr sz="2800" b="1" dirty="0">
                <a:solidFill>
                  <a:srgbClr val="FFFF00"/>
                </a:solidFill>
                <a:latin typeface="Times New Roman" panose="02020603050405020304" pitchFamily="18" charset="0"/>
              </a:rPr>
              <a:t>:</a:t>
            </a:r>
            <a:r>
              <a:rPr sz="2800" b="1" dirty="0">
                <a:latin typeface="Times New Roman" panose="02020603050405020304" pitchFamily="18" charset="0"/>
              </a:rPr>
              <a:t> </a:t>
            </a:r>
            <a:endParaRPr sz="2800" b="1" dirty="0">
              <a:latin typeface="Times New Roman" panose="02020603050405020304" pitchFamily="18" charset="0"/>
            </a:endParaRPr>
          </a:p>
        </p:txBody>
      </p:sp>
      <p:sp>
        <p:nvSpPr>
          <p:cNvPr id="199695" name="Text Box 15"/>
          <p:cNvSpPr txBox="1"/>
          <p:nvPr/>
        </p:nvSpPr>
        <p:spPr>
          <a:xfrm>
            <a:off x="1676400" y="3810000"/>
            <a:ext cx="7086600" cy="822325"/>
          </a:xfrm>
          <a:prstGeom prst="rect">
            <a:avLst/>
          </a:prstGeom>
          <a:noFill/>
          <a:ln w="9525">
            <a:noFill/>
          </a:ln>
        </p:spPr>
        <p:txBody>
          <a:bodyPr>
            <a:spAutoFit/>
          </a:bodyPr>
          <a:p>
            <a:pPr algn="just"/>
            <a:r>
              <a:rPr sz="2400" b="1" i="1" dirty="0">
                <a:solidFill>
                  <a:srgbClr val="FF9900"/>
                </a:solidFill>
                <a:latin typeface="Arial" panose="020B0604020202020204" pitchFamily="34" charset="0"/>
              </a:rPr>
              <a:t>Trình bày bối cảnh, quá trình thành lập của các tổ chức cộng sản trong năm 1929?</a:t>
            </a:r>
            <a:endParaRPr sz="2400" b="1" dirty="0">
              <a:solidFill>
                <a:srgbClr val="FF9900"/>
              </a:solidFill>
              <a:latin typeface="Arial" panose="020B0604020202020204" pitchFamily="34" charset="0"/>
            </a:endParaRPr>
          </a:p>
        </p:txBody>
      </p:sp>
      <p:pic>
        <p:nvPicPr>
          <p:cNvPr id="199696" name="Picture 16" descr="2"/>
          <p:cNvPicPr>
            <a:picLocks noChangeAspect="1"/>
          </p:cNvPicPr>
          <p:nvPr/>
        </p:nvPicPr>
        <p:blipFill>
          <a:blip r:embed="rId1"/>
          <a:stretch>
            <a:fillRect/>
          </a:stretch>
        </p:blipFill>
        <p:spPr>
          <a:xfrm>
            <a:off x="762000" y="3810000"/>
            <a:ext cx="838200" cy="754063"/>
          </a:xfrm>
          <a:prstGeom prst="rect">
            <a:avLst/>
          </a:prstGeom>
          <a:noFill/>
          <a:ln w="9525">
            <a:noFill/>
          </a:ln>
        </p:spPr>
      </p:pic>
      <p:sp>
        <p:nvSpPr>
          <p:cNvPr id="199697" name="Text Box 17"/>
          <p:cNvSpPr txBox="1"/>
          <p:nvPr/>
        </p:nvSpPr>
        <p:spPr>
          <a:xfrm>
            <a:off x="304800" y="3733800"/>
            <a:ext cx="8077200" cy="1066800"/>
          </a:xfrm>
          <a:prstGeom prst="rect">
            <a:avLst/>
          </a:prstGeom>
          <a:noFill/>
          <a:ln w="9525">
            <a:noFill/>
          </a:ln>
        </p:spPr>
        <p:txBody>
          <a:bodyPr>
            <a:spAutoFit/>
          </a:bodyPr>
          <a:p>
            <a:pPr algn="l">
              <a:spcBef>
                <a:spcPct val="20000"/>
              </a:spcBef>
            </a:pPr>
            <a:r>
              <a:rPr sz="3200" dirty="0">
                <a:latin typeface="Times New Roman" panose="02020603050405020304" pitchFamily="18" charset="0"/>
              </a:rPr>
              <a:t>+ Năm 1929, phong trào đấu tranh của công nhân, nông dân… phát triển mạnh. </a:t>
            </a:r>
            <a:endParaRPr sz="3200" dirty="0">
              <a:latin typeface="Times New Roman" panose="02020603050405020304" pitchFamily="18" charset="0"/>
            </a:endParaRPr>
          </a:p>
        </p:txBody>
      </p:sp>
      <p:sp>
        <p:nvSpPr>
          <p:cNvPr id="199698" name="Text Box 18"/>
          <p:cNvSpPr txBox="1"/>
          <p:nvPr/>
        </p:nvSpPr>
        <p:spPr>
          <a:xfrm>
            <a:off x="304800" y="4800600"/>
            <a:ext cx="8305800" cy="1554163"/>
          </a:xfrm>
          <a:prstGeom prst="rect">
            <a:avLst/>
          </a:prstGeom>
          <a:noFill/>
          <a:ln w="9525">
            <a:noFill/>
          </a:ln>
        </p:spPr>
        <p:txBody>
          <a:bodyPr>
            <a:spAutoFit/>
          </a:bodyPr>
          <a:p>
            <a:pPr algn="l">
              <a:spcBef>
                <a:spcPct val="20000"/>
              </a:spcBef>
            </a:pPr>
            <a:r>
              <a:rPr sz="3200" dirty="0">
                <a:latin typeface="Times New Roman" panose="02020603050405020304" pitchFamily="18" charset="0"/>
              </a:rPr>
              <a:t>+ Tháng 3/1929, một số hội viên của Hội Việt Nam Cách mạng Thanh niên lập Chi bộ cộng sản đầu tiên tại 5D - Hàm Long (HN).</a:t>
            </a:r>
            <a:endParaRPr sz="3200"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9693"/>
                                        </p:tgtEl>
                                        <p:attrNameLst>
                                          <p:attrName>style.visibility</p:attrName>
                                        </p:attrNameLst>
                                      </p:cBhvr>
                                      <p:to>
                                        <p:strVal val="visible"/>
                                      </p:to>
                                    </p:set>
                                    <p:anim calcmode="discrete" valueType="clr">
                                      <p:cBhvr override="childStyle">
                                        <p:cTn id="7" dur="80"/>
                                        <p:tgtEl>
                                          <p:spTgt spid="1996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9693"/>
                                        </p:tgtEl>
                                        <p:attrNameLst>
                                          <p:attrName>fillcolor</p:attrName>
                                        </p:attrNameLst>
                                      </p:cBhvr>
                                      <p:tavLst>
                                        <p:tav tm="0">
                                          <p:val>
                                            <p:clrVal>
                                              <a:schemeClr val="accent2"/>
                                            </p:clrVal>
                                          </p:val>
                                        </p:tav>
                                        <p:tav tm="50000">
                                          <p:val>
                                            <p:clrVal>
                                              <a:schemeClr val="hlink"/>
                                            </p:clrVal>
                                          </p:val>
                                        </p:tav>
                                      </p:tavLst>
                                    </p:anim>
                                    <p:set>
                                      <p:cBhvr>
                                        <p:cTn id="9" dur="80"/>
                                        <p:tgtEl>
                                          <p:spTgt spid="19969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99694"/>
                                        </p:tgtEl>
                                        <p:attrNameLst>
                                          <p:attrName>style.visibility</p:attrName>
                                        </p:attrNameLst>
                                      </p:cBhvr>
                                      <p:to>
                                        <p:strVal val="visible"/>
                                      </p:to>
                                    </p:set>
                                    <p:animEffect transition="in" filter="fade">
                                      <p:cBhvr>
                                        <p:cTn id="14" dur="1000"/>
                                        <p:tgtEl>
                                          <p:spTgt spid="199694"/>
                                        </p:tgtEl>
                                      </p:cBhvr>
                                    </p:animEffect>
                                    <p:anim calcmode="lin" valueType="num">
                                      <p:cBhvr>
                                        <p:cTn id="15" dur="1000" fill="hold"/>
                                        <p:tgtEl>
                                          <p:spTgt spid="199694"/>
                                        </p:tgtEl>
                                        <p:attrNameLst>
                                          <p:attrName>ppt_x</p:attrName>
                                        </p:attrNameLst>
                                      </p:cBhvr>
                                      <p:tavLst>
                                        <p:tav tm="0">
                                          <p:val>
                                            <p:strVal val="#ppt_x-.1"/>
                                          </p:val>
                                        </p:tav>
                                        <p:tav tm="100000">
                                          <p:val>
                                            <p:strVal val="#ppt_x"/>
                                          </p:val>
                                        </p:tav>
                                      </p:tavLst>
                                    </p:anim>
                                    <p:anim calcmode="lin" valueType="num">
                                      <p:cBhvr>
                                        <p:cTn id="16" dur="1000" fill="hold"/>
                                        <p:tgtEl>
                                          <p:spTgt spid="19969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199696"/>
                                        </p:tgtEl>
                                        <p:attrNameLst>
                                          <p:attrName>style.visibility</p:attrName>
                                        </p:attrNameLst>
                                      </p:cBhvr>
                                      <p:to>
                                        <p:strVal val="visible"/>
                                      </p:to>
                                    </p:set>
                                    <p:animEffect transition="in" filter="diamond(in)">
                                      <p:cBhvr>
                                        <p:cTn id="21" dur="2000"/>
                                        <p:tgtEl>
                                          <p:spTgt spid="199696"/>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99695"/>
                                        </p:tgtEl>
                                        <p:attrNameLst>
                                          <p:attrName>style.visibility</p:attrName>
                                        </p:attrNameLst>
                                      </p:cBhvr>
                                      <p:to>
                                        <p:strVal val="visible"/>
                                      </p:to>
                                    </p:set>
                                    <p:animEffect transition="in" filter="diamond(in)">
                                      <p:cBhvr>
                                        <p:cTn id="24" dur="2000"/>
                                        <p:tgtEl>
                                          <p:spTgt spid="19969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nodeType="clickEffect">
                                  <p:stCondLst>
                                    <p:cond delay="0"/>
                                  </p:stCondLst>
                                  <p:childTnLst>
                                    <p:animEffect transition="out" filter="checkerboard(across)">
                                      <p:cBhvr>
                                        <p:cTn id="28" dur="500"/>
                                        <p:tgtEl>
                                          <p:spTgt spid="199696"/>
                                        </p:tgtEl>
                                      </p:cBhvr>
                                    </p:animEffect>
                                    <p:set>
                                      <p:cBhvr>
                                        <p:cTn id="29" dur="1" fill="hold">
                                          <p:stCondLst>
                                            <p:cond delay="499"/>
                                          </p:stCondLst>
                                        </p:cTn>
                                        <p:tgtEl>
                                          <p:spTgt spid="199696"/>
                                        </p:tgtEl>
                                        <p:attrNameLst>
                                          <p:attrName>style.visibility</p:attrName>
                                        </p:attrNameLst>
                                      </p:cBhvr>
                                      <p:to>
                                        <p:strVal val="hidden"/>
                                      </p:to>
                                    </p:set>
                                  </p:childTnLst>
                                </p:cTn>
                              </p:par>
                              <p:par>
                                <p:cTn id="30" presetID="5" presetClass="exit" presetSubtype="10" fill="hold" grpId="1" nodeType="withEffect">
                                  <p:stCondLst>
                                    <p:cond delay="0"/>
                                  </p:stCondLst>
                                  <p:childTnLst>
                                    <p:animEffect transition="out" filter="checkerboard(across)">
                                      <p:cBhvr>
                                        <p:cTn id="31" dur="500"/>
                                        <p:tgtEl>
                                          <p:spTgt spid="199695"/>
                                        </p:tgtEl>
                                      </p:cBhvr>
                                    </p:animEffect>
                                    <p:set>
                                      <p:cBhvr>
                                        <p:cTn id="32" dur="1" fill="hold">
                                          <p:stCondLst>
                                            <p:cond delay="499"/>
                                          </p:stCondLst>
                                        </p:cTn>
                                        <p:tgtEl>
                                          <p:spTgt spid="19969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0" presetClass="entr" presetSubtype="0" fill="hold" grpId="0" nodeType="clickEffect">
                                  <p:stCondLst>
                                    <p:cond delay="0"/>
                                  </p:stCondLst>
                                  <p:iterate type="lt">
                                    <p:tmPct val="10000"/>
                                  </p:iterate>
                                  <p:childTnLst>
                                    <p:set>
                                      <p:cBhvr>
                                        <p:cTn id="36" dur="1" fill="hold">
                                          <p:stCondLst>
                                            <p:cond delay="0"/>
                                          </p:stCondLst>
                                        </p:cTn>
                                        <p:tgtEl>
                                          <p:spTgt spid="199697"/>
                                        </p:tgtEl>
                                        <p:attrNameLst>
                                          <p:attrName>style.visibility</p:attrName>
                                        </p:attrNameLst>
                                      </p:cBhvr>
                                      <p:to>
                                        <p:strVal val="visible"/>
                                      </p:to>
                                    </p:set>
                                    <p:animEffect transition="in" filter="fade">
                                      <p:cBhvr>
                                        <p:cTn id="37" dur="1000"/>
                                        <p:tgtEl>
                                          <p:spTgt spid="199697"/>
                                        </p:tgtEl>
                                      </p:cBhvr>
                                    </p:animEffect>
                                    <p:anim calcmode="lin" valueType="num">
                                      <p:cBhvr>
                                        <p:cTn id="38" dur="1000" fill="hold"/>
                                        <p:tgtEl>
                                          <p:spTgt spid="199697"/>
                                        </p:tgtEl>
                                        <p:attrNameLst>
                                          <p:attrName>ppt_x</p:attrName>
                                        </p:attrNameLst>
                                      </p:cBhvr>
                                      <p:tavLst>
                                        <p:tav tm="0">
                                          <p:val>
                                            <p:strVal val="#ppt_x-.1"/>
                                          </p:val>
                                        </p:tav>
                                        <p:tav tm="100000">
                                          <p:val>
                                            <p:strVal val="#ppt_x"/>
                                          </p:val>
                                        </p:tav>
                                      </p:tavLst>
                                    </p:anim>
                                    <p:anim calcmode="lin" valueType="num">
                                      <p:cBhvr>
                                        <p:cTn id="39" dur="1000" fill="hold"/>
                                        <p:tgtEl>
                                          <p:spTgt spid="19969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199698"/>
                                        </p:tgtEl>
                                        <p:attrNameLst>
                                          <p:attrName>style.visibility</p:attrName>
                                        </p:attrNameLst>
                                      </p:cBhvr>
                                      <p:to>
                                        <p:strVal val="visible"/>
                                      </p:to>
                                    </p:set>
                                    <p:animEffect transition="in" filter="fade">
                                      <p:cBhvr>
                                        <p:cTn id="44" dur="1000"/>
                                        <p:tgtEl>
                                          <p:spTgt spid="199698"/>
                                        </p:tgtEl>
                                      </p:cBhvr>
                                    </p:animEffect>
                                    <p:anim calcmode="lin" valueType="num">
                                      <p:cBhvr>
                                        <p:cTn id="45" dur="1000" fill="hold"/>
                                        <p:tgtEl>
                                          <p:spTgt spid="199698"/>
                                        </p:tgtEl>
                                        <p:attrNameLst>
                                          <p:attrName>ppt_x</p:attrName>
                                        </p:attrNameLst>
                                      </p:cBhvr>
                                      <p:tavLst>
                                        <p:tav tm="0">
                                          <p:val>
                                            <p:strVal val="#ppt_x-.1"/>
                                          </p:val>
                                        </p:tav>
                                        <p:tav tm="100000">
                                          <p:val>
                                            <p:strVal val="#ppt_x"/>
                                          </p:val>
                                        </p:tav>
                                      </p:tavLst>
                                    </p:anim>
                                    <p:anim calcmode="lin" valueType="num">
                                      <p:cBhvr>
                                        <p:cTn id="46" dur="1000" fill="hold"/>
                                        <p:tgtEl>
                                          <p:spTgt spid="1996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3" grpId="0"/>
      <p:bldP spid="199694" grpId="0"/>
      <p:bldP spid="199695" grpId="0"/>
      <p:bldP spid="199695" grpId="1"/>
      <p:bldP spid="199697" grpId="0"/>
      <p:bldP spid="1996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Content Placeholder 3" descr="5_d_ham_long"/>
          <p:cNvPicPr/>
          <p:nvPr/>
        </p:nvPicPr>
        <p:blipFill>
          <a:blip r:embed="rId1"/>
          <a:stretch>
            <a:fillRect/>
          </a:stretch>
        </p:blipFill>
        <p:spPr>
          <a:xfrm>
            <a:off x="73025" y="73025"/>
            <a:ext cx="3743325" cy="3060700"/>
          </a:xfrm>
          <a:prstGeom prst="rect">
            <a:avLst/>
          </a:prstGeom>
          <a:noFill/>
          <a:ln w="9525">
            <a:noFill/>
          </a:ln>
        </p:spPr>
      </p:pic>
      <p:sp>
        <p:nvSpPr>
          <p:cNvPr id="25603" name="TextBox 4"/>
          <p:cNvSpPr txBox="1"/>
          <p:nvPr/>
        </p:nvSpPr>
        <p:spPr>
          <a:xfrm>
            <a:off x="3810000" y="304800"/>
            <a:ext cx="5334000" cy="2227263"/>
          </a:xfrm>
          <a:prstGeom prst="rect">
            <a:avLst/>
          </a:prstGeom>
          <a:noFill/>
          <a:ln w="9525">
            <a:noFill/>
          </a:ln>
        </p:spPr>
        <p:txBody>
          <a:bodyPr>
            <a:spAutoFit/>
          </a:bodyPr>
          <a:p>
            <a:pPr algn="l" eaLnBrk="0" hangingPunct="0"/>
            <a:r>
              <a:rPr sz="2800" b="1" i="1" dirty="0">
                <a:solidFill>
                  <a:srgbClr val="FFFF00"/>
                </a:solidFill>
                <a:latin typeface="Times New Roman" panose="02020603050405020304" pitchFamily="18" charset="0"/>
                <a:cs typeface="Times New Roman" panose="02020603050405020304" pitchFamily="18" charset="0"/>
              </a:rPr>
              <a:t>Gồm có: Ngô Gia Tự, Nguyễn Đức Cảnh, Trần Văn Cung, Trịnh Đình Cửu, Đỗ Ngọc Du, Dương Hạc Đính, Nguyễn Tuân (Kim Tôn); Trần Văn Cung l</a:t>
            </a:r>
            <a:r>
              <a:rPr sz="2800" b="1" i="1" dirty="0">
                <a:solidFill>
                  <a:srgbClr val="FFFF00"/>
                </a:solidFill>
                <a:latin typeface="Times New Roman" panose="02020603050405020304" pitchFamily="18" charset="0"/>
                <a:ea typeface="Times New Roman" panose="02020603050405020304" pitchFamily="18" charset="0"/>
              </a:rPr>
              <a:t>à</a:t>
            </a:r>
            <a:r>
              <a:rPr sz="2800" b="1" i="1" dirty="0">
                <a:solidFill>
                  <a:srgbClr val="FFFF00"/>
                </a:solidFill>
                <a:latin typeface="Times New Roman" panose="02020603050405020304" pitchFamily="18" charset="0"/>
                <a:cs typeface="Times New Roman" panose="02020603050405020304" pitchFamily="18" charset="0"/>
              </a:rPr>
              <a:t> bí thư.</a:t>
            </a:r>
            <a:r>
              <a:rPr sz="2800" b="1" dirty="0">
                <a:solidFill>
                  <a:srgbClr val="FFFF00"/>
                </a:solidFill>
                <a:latin typeface="Times New Roman" panose="02020603050405020304" pitchFamily="18" charset="0"/>
                <a:cs typeface="Times New Roman" panose="02020603050405020304" pitchFamily="18" charset="0"/>
              </a:rPr>
              <a:t> </a:t>
            </a:r>
            <a:endParaRPr sz="2800" b="1" dirty="0">
              <a:solidFill>
                <a:srgbClr val="FFFF00"/>
              </a:solidFill>
              <a:latin typeface=".VnArial" pitchFamily="34" charset="0"/>
            </a:endParaRPr>
          </a:p>
        </p:txBody>
      </p:sp>
      <p:pic>
        <p:nvPicPr>
          <p:cNvPr id="7170" name="Picture 2" descr="E:\TEACH\hinh\tran van cung 1.jpg"/>
          <p:cNvPicPr>
            <a:picLocks noChangeAspect="1" noChangeArrowheads="1"/>
          </p:cNvPicPr>
          <p:nvPr/>
        </p:nvPicPr>
        <p:blipFill>
          <a:blip r:embed="rId2"/>
          <a:srcRect/>
          <a:stretch>
            <a:fillRect/>
          </a:stretch>
        </p:blipFill>
        <p:spPr bwMode="auto">
          <a:xfrm>
            <a:off x="3603823" y="3426565"/>
            <a:ext cx="1933575" cy="243916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2" name="Picture 3" descr="E:\TEACH\hinh\nguyenduccanh.jpg"/>
          <p:cNvPicPr>
            <a:picLocks noChangeAspect="1" noChangeArrowheads="1"/>
          </p:cNvPicPr>
          <p:nvPr/>
        </p:nvPicPr>
        <p:blipFill>
          <a:blip r:embed="rId3"/>
          <a:srcRect/>
          <a:stretch>
            <a:fillRect/>
          </a:stretch>
        </p:blipFill>
        <p:spPr bwMode="auto">
          <a:xfrm>
            <a:off x="6269367" y="3427463"/>
            <a:ext cx="2055153" cy="241160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171" name="TextBox 4"/>
          <p:cNvSpPr txBox="1"/>
          <p:nvPr/>
        </p:nvSpPr>
        <p:spPr>
          <a:xfrm>
            <a:off x="3733800" y="6019800"/>
            <a:ext cx="2209800" cy="396875"/>
          </a:xfrm>
          <a:prstGeom prst="rect">
            <a:avLst/>
          </a:prstGeom>
          <a:noFill/>
          <a:ln w="9525">
            <a:noFill/>
          </a:ln>
        </p:spPr>
        <p:txBody>
          <a:bodyPr>
            <a:spAutoFit/>
          </a:bodyPr>
          <a:p>
            <a:pPr algn="l" eaLnBrk="0" hangingPunct="0"/>
            <a:r>
              <a:rPr sz="2000" b="1" dirty="0">
                <a:latin typeface="Times New Roman" panose="02020603050405020304" pitchFamily="18" charset="0"/>
                <a:cs typeface="Times New Roman" panose="02020603050405020304" pitchFamily="18" charset="0"/>
              </a:rPr>
              <a:t>Trần Văn Cung </a:t>
            </a:r>
            <a:endParaRPr sz="2000" b="1" dirty="0">
              <a:latin typeface="Times New Roman" panose="02020603050405020304" pitchFamily="18" charset="0"/>
              <a:ea typeface="Times New Roman" panose="02020603050405020304" pitchFamily="18" charset="0"/>
            </a:endParaRPr>
          </a:p>
        </p:txBody>
      </p:sp>
      <p:sp>
        <p:nvSpPr>
          <p:cNvPr id="7173" name="TextBox 6"/>
          <p:cNvSpPr txBox="1"/>
          <p:nvPr/>
        </p:nvSpPr>
        <p:spPr>
          <a:xfrm>
            <a:off x="6172200" y="6019800"/>
            <a:ext cx="2743200" cy="457200"/>
          </a:xfrm>
          <a:prstGeom prst="rect">
            <a:avLst/>
          </a:prstGeom>
          <a:noFill/>
          <a:ln w="9525">
            <a:noFill/>
          </a:ln>
        </p:spPr>
        <p:txBody>
          <a:bodyPr>
            <a:spAutoFit/>
          </a:bodyPr>
          <a:p>
            <a:pPr algn="l" eaLnBrk="0" hangingPunct="0"/>
            <a:r>
              <a:rPr sz="2400" b="1" dirty="0">
                <a:latin typeface="Times New Roman" panose="02020603050405020304" pitchFamily="18" charset="0"/>
                <a:cs typeface="Times New Roman" panose="02020603050405020304" pitchFamily="18" charset="0"/>
              </a:rPr>
              <a:t>Nguyễn Đức Cảnh </a:t>
            </a:r>
            <a:endParaRPr sz="2400" b="1" dirty="0">
              <a:latin typeface="Times New Roman" panose="02020603050405020304" pitchFamily="18" charset="0"/>
              <a:ea typeface="Times New Roman" panose="02020603050405020304" pitchFamily="18" charset="0"/>
            </a:endParaRPr>
          </a:p>
        </p:txBody>
      </p:sp>
      <p:pic>
        <p:nvPicPr>
          <p:cNvPr id="6149" name="Picture 4" descr="E:\TEACH\hinh\Chuyen-ke-ve-Ngo-Gia-Tu.jpg"/>
          <p:cNvPicPr>
            <a:picLocks noChangeAspect="1" noChangeArrowheads="1"/>
          </p:cNvPicPr>
          <p:nvPr/>
        </p:nvPicPr>
        <p:blipFill>
          <a:blip r:embed="rId4"/>
          <a:srcRect/>
          <a:stretch>
            <a:fillRect/>
          </a:stretch>
        </p:blipFill>
        <p:spPr bwMode="auto">
          <a:xfrm>
            <a:off x="867380" y="3500437"/>
            <a:ext cx="1922839" cy="23431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51" name="TextBox 10"/>
          <p:cNvSpPr txBox="1"/>
          <p:nvPr/>
        </p:nvSpPr>
        <p:spPr>
          <a:xfrm>
            <a:off x="914400" y="6019800"/>
            <a:ext cx="1981200" cy="457200"/>
          </a:xfrm>
          <a:prstGeom prst="rect">
            <a:avLst/>
          </a:prstGeom>
          <a:noFill/>
          <a:ln w="9525">
            <a:noFill/>
          </a:ln>
        </p:spPr>
        <p:txBody>
          <a:bodyPr>
            <a:spAutoFit/>
          </a:bodyPr>
          <a:p>
            <a:pPr algn="l" eaLnBrk="0" hangingPunct="0"/>
            <a:r>
              <a:rPr sz="2400" b="1" dirty="0">
                <a:latin typeface="Times New Roman" panose="02020603050405020304" pitchFamily="18" charset="0"/>
                <a:cs typeface="Times New Roman" panose="02020603050405020304" pitchFamily="18" charset="0"/>
              </a:rPr>
              <a:t>Ngô Gia Tự</a:t>
            </a:r>
            <a:endParaRPr sz="2400" b="1" dirty="0">
              <a:latin typeface="Times New Roman" panose="02020603050405020304" pitchFamily="18" charset="0"/>
              <a:ea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1000" fill="hold"/>
                                        <p:tgtEl>
                                          <p:spTgt spid="7170"/>
                                        </p:tgtEl>
                                        <p:attrNameLst>
                                          <p:attrName>ppt_x</p:attrName>
                                        </p:attrNameLst>
                                      </p:cBhvr>
                                      <p:tavLst>
                                        <p:tav tm="0">
                                          <p:val>
                                            <p:strVal val="#ppt_x"/>
                                          </p:val>
                                        </p:tav>
                                        <p:tav tm="100000">
                                          <p:val>
                                            <p:strVal val="#ppt_x"/>
                                          </p:val>
                                        </p:tav>
                                      </p:tavLst>
                                    </p:anim>
                                    <p:anim calcmode="lin" valueType="num">
                                      <p:cBhvr additive="base">
                                        <p:cTn id="8" dur="100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1000" fill="hold"/>
                                        <p:tgtEl>
                                          <p:spTgt spid="7172"/>
                                        </p:tgtEl>
                                        <p:attrNameLst>
                                          <p:attrName>ppt_x</p:attrName>
                                        </p:attrNameLst>
                                      </p:cBhvr>
                                      <p:tavLst>
                                        <p:tav tm="0">
                                          <p:val>
                                            <p:strVal val="#ppt_x"/>
                                          </p:val>
                                        </p:tav>
                                        <p:tav tm="100000">
                                          <p:val>
                                            <p:strVal val="#ppt_x"/>
                                          </p:val>
                                        </p:tav>
                                      </p:tavLst>
                                    </p:anim>
                                    <p:anim calcmode="lin" valueType="num">
                                      <p:cBhvr additive="base">
                                        <p:cTn id="12" dur="1000" fill="hold"/>
                                        <p:tgtEl>
                                          <p:spTgt spid="717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171"/>
                                        </p:tgtEl>
                                        <p:attrNameLst>
                                          <p:attrName>style.visibility</p:attrName>
                                        </p:attrNameLst>
                                      </p:cBhvr>
                                      <p:to>
                                        <p:strVal val="visible"/>
                                      </p:to>
                                    </p:set>
                                    <p:anim calcmode="lin" valueType="num">
                                      <p:cBhvr additive="base">
                                        <p:cTn id="15" dur="1000" fill="hold"/>
                                        <p:tgtEl>
                                          <p:spTgt spid="7171"/>
                                        </p:tgtEl>
                                        <p:attrNameLst>
                                          <p:attrName>ppt_x</p:attrName>
                                        </p:attrNameLst>
                                      </p:cBhvr>
                                      <p:tavLst>
                                        <p:tav tm="0">
                                          <p:val>
                                            <p:strVal val="#ppt_x"/>
                                          </p:val>
                                        </p:tav>
                                        <p:tav tm="100000">
                                          <p:val>
                                            <p:strVal val="#ppt_x"/>
                                          </p:val>
                                        </p:tav>
                                      </p:tavLst>
                                    </p:anim>
                                    <p:anim calcmode="lin" valueType="num">
                                      <p:cBhvr additive="base">
                                        <p:cTn id="16" dur="1000" fill="hold"/>
                                        <p:tgtEl>
                                          <p:spTgt spid="717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173"/>
                                        </p:tgtEl>
                                        <p:attrNameLst>
                                          <p:attrName>style.visibility</p:attrName>
                                        </p:attrNameLst>
                                      </p:cBhvr>
                                      <p:to>
                                        <p:strVal val="visible"/>
                                      </p:to>
                                    </p:set>
                                    <p:anim calcmode="lin" valueType="num">
                                      <p:cBhvr additive="base">
                                        <p:cTn id="19" dur="1000" fill="hold"/>
                                        <p:tgtEl>
                                          <p:spTgt spid="7173"/>
                                        </p:tgtEl>
                                        <p:attrNameLst>
                                          <p:attrName>ppt_x</p:attrName>
                                        </p:attrNameLst>
                                      </p:cBhvr>
                                      <p:tavLst>
                                        <p:tav tm="0">
                                          <p:val>
                                            <p:strVal val="#ppt_x"/>
                                          </p:val>
                                        </p:tav>
                                        <p:tav tm="100000">
                                          <p:val>
                                            <p:strVal val="#ppt_x"/>
                                          </p:val>
                                        </p:tav>
                                      </p:tavLst>
                                    </p:anim>
                                    <p:anim calcmode="lin" valueType="num">
                                      <p:cBhvr additive="base">
                                        <p:cTn id="20" dur="1000" fill="hold"/>
                                        <p:tgtEl>
                                          <p:spTgt spid="717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49"/>
                                        </p:tgtEl>
                                        <p:attrNameLst>
                                          <p:attrName>style.visibility</p:attrName>
                                        </p:attrNameLst>
                                      </p:cBhvr>
                                      <p:to>
                                        <p:strVal val="visible"/>
                                      </p:to>
                                    </p:set>
                                    <p:anim calcmode="lin" valueType="num">
                                      <p:cBhvr additive="base">
                                        <p:cTn id="23" dur="1000" fill="hold"/>
                                        <p:tgtEl>
                                          <p:spTgt spid="6149"/>
                                        </p:tgtEl>
                                        <p:attrNameLst>
                                          <p:attrName>ppt_x</p:attrName>
                                        </p:attrNameLst>
                                      </p:cBhvr>
                                      <p:tavLst>
                                        <p:tav tm="0">
                                          <p:val>
                                            <p:strVal val="#ppt_x"/>
                                          </p:val>
                                        </p:tav>
                                        <p:tav tm="100000">
                                          <p:val>
                                            <p:strVal val="#ppt_x"/>
                                          </p:val>
                                        </p:tav>
                                      </p:tavLst>
                                    </p:anim>
                                    <p:anim calcmode="lin" valueType="num">
                                      <p:cBhvr additive="base">
                                        <p:cTn id="24" dur="1000" fill="hold"/>
                                        <p:tgtEl>
                                          <p:spTgt spid="61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151"/>
                                        </p:tgtEl>
                                        <p:attrNameLst>
                                          <p:attrName>style.visibility</p:attrName>
                                        </p:attrNameLst>
                                      </p:cBhvr>
                                      <p:to>
                                        <p:strVal val="visible"/>
                                      </p:to>
                                    </p:set>
                                    <p:anim calcmode="lin" valueType="num">
                                      <p:cBhvr additive="base">
                                        <p:cTn id="27" dur="500" fill="hold"/>
                                        <p:tgtEl>
                                          <p:spTgt spid="6151"/>
                                        </p:tgtEl>
                                        <p:attrNameLst>
                                          <p:attrName>ppt_x</p:attrName>
                                        </p:attrNameLst>
                                      </p:cBhvr>
                                      <p:tavLst>
                                        <p:tav tm="0">
                                          <p:val>
                                            <p:strVal val="#ppt_x"/>
                                          </p:val>
                                        </p:tav>
                                        <p:tav tm="100000">
                                          <p:val>
                                            <p:strVal val="#ppt_x"/>
                                          </p:val>
                                        </p:tav>
                                      </p:tavLst>
                                    </p:anim>
                                    <p:anim calcmode="lin" valueType="num">
                                      <p:cBhvr additive="base">
                                        <p:cTn id="28" dur="500" fill="hold"/>
                                        <p:tgtEl>
                                          <p:spTgt spid="6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3" grpId="0"/>
      <p:bldP spid="61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8" name="Picture 2" descr="E:\TEACH\hinh\250px-TrinhDinhCuu.jpg"/>
          <p:cNvPicPr>
            <a:picLocks noChangeAspect="1" noChangeArrowheads="1"/>
          </p:cNvPicPr>
          <p:nvPr/>
        </p:nvPicPr>
        <p:blipFill>
          <a:blip r:embed="rId1"/>
          <a:srcRect/>
          <a:stretch>
            <a:fillRect/>
          </a:stretch>
        </p:blipFill>
        <p:spPr bwMode="auto">
          <a:xfrm>
            <a:off x="2018423" y="3361026"/>
            <a:ext cx="2300413" cy="276917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0" name="Picture 5" descr="E:\TEACH\hinh\do ngoc du.jpg"/>
          <p:cNvPicPr>
            <a:picLocks noChangeAspect="1" noChangeArrowheads="1"/>
          </p:cNvPicPr>
          <p:nvPr/>
        </p:nvPicPr>
        <p:blipFill>
          <a:blip r:embed="rId2"/>
          <a:srcRect/>
          <a:stretch>
            <a:fillRect/>
          </a:stretch>
        </p:blipFill>
        <p:spPr bwMode="auto">
          <a:xfrm>
            <a:off x="5138477" y="3360113"/>
            <a:ext cx="2143645" cy="269434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52" name="TextBox 11"/>
          <p:cNvSpPr txBox="1"/>
          <p:nvPr/>
        </p:nvSpPr>
        <p:spPr>
          <a:xfrm>
            <a:off x="1981200" y="6096000"/>
            <a:ext cx="2362200" cy="457200"/>
          </a:xfrm>
          <a:prstGeom prst="rect">
            <a:avLst/>
          </a:prstGeom>
          <a:noFill/>
          <a:ln w="9525">
            <a:noFill/>
          </a:ln>
        </p:spPr>
        <p:txBody>
          <a:bodyPr>
            <a:spAutoFit/>
          </a:bodyPr>
          <a:p>
            <a:pPr algn="l" eaLnBrk="0" hangingPunct="0"/>
            <a:r>
              <a:rPr sz="2400" b="1" dirty="0">
                <a:latin typeface="Times New Roman" panose="02020603050405020304" pitchFamily="18" charset="0"/>
                <a:cs typeface="Times New Roman" panose="02020603050405020304" pitchFamily="18" charset="0"/>
              </a:rPr>
              <a:t>Trịnh Đình Cửu</a:t>
            </a:r>
            <a:endParaRPr sz="2400" b="1" dirty="0">
              <a:latin typeface="Times New Roman" panose="02020603050405020304" pitchFamily="18" charset="0"/>
              <a:ea typeface="Times New Roman" panose="02020603050405020304" pitchFamily="18" charset="0"/>
            </a:endParaRPr>
          </a:p>
        </p:txBody>
      </p:sp>
      <p:sp>
        <p:nvSpPr>
          <p:cNvPr id="6153" name="TextBox 12"/>
          <p:cNvSpPr txBox="1"/>
          <p:nvPr/>
        </p:nvSpPr>
        <p:spPr>
          <a:xfrm>
            <a:off x="5181600" y="6096000"/>
            <a:ext cx="2133600" cy="457200"/>
          </a:xfrm>
          <a:prstGeom prst="rect">
            <a:avLst/>
          </a:prstGeom>
          <a:noFill/>
          <a:ln w="9525">
            <a:noFill/>
          </a:ln>
        </p:spPr>
        <p:txBody>
          <a:bodyPr>
            <a:spAutoFit/>
          </a:bodyPr>
          <a:p>
            <a:pPr algn="l" eaLnBrk="0" hangingPunct="0"/>
            <a:r>
              <a:rPr sz="2400" b="1" dirty="0">
                <a:latin typeface="Times New Roman" panose="02020603050405020304" pitchFamily="18" charset="0"/>
                <a:cs typeface="Times New Roman" panose="02020603050405020304" pitchFamily="18" charset="0"/>
              </a:rPr>
              <a:t>Đỗ Ngọc Du</a:t>
            </a:r>
            <a:endParaRPr sz="2400" b="1" dirty="0">
              <a:latin typeface="Times New Roman" panose="02020603050405020304" pitchFamily="18" charset="0"/>
              <a:ea typeface="Times New Roman" panose="02020603050405020304" pitchFamily="18" charset="0"/>
            </a:endParaRPr>
          </a:p>
        </p:txBody>
      </p:sp>
      <p:pic>
        <p:nvPicPr>
          <p:cNvPr id="26630" name="Picture 12" descr="nha5D HLong"/>
          <p:cNvPicPr>
            <a:picLocks noChangeAspect="1"/>
          </p:cNvPicPr>
          <p:nvPr/>
        </p:nvPicPr>
        <p:blipFill>
          <a:blip r:embed="rId3"/>
          <a:stretch>
            <a:fillRect/>
          </a:stretch>
        </p:blipFill>
        <p:spPr>
          <a:xfrm>
            <a:off x="609600" y="304800"/>
            <a:ext cx="3276600" cy="2330450"/>
          </a:xfrm>
          <a:prstGeom prst="rect">
            <a:avLst/>
          </a:prstGeom>
          <a:noFill/>
          <a:ln w="9525" cap="flat" cmpd="sng">
            <a:solidFill>
              <a:srgbClr val="FFFF00"/>
            </a:solidFill>
            <a:prstDash val="solid"/>
            <a:miter/>
            <a:headEnd type="none" w="med" len="med"/>
            <a:tailEnd type="none" w="med" len="med"/>
          </a:ln>
        </p:spPr>
      </p:pic>
      <p:sp>
        <p:nvSpPr>
          <p:cNvPr id="26631" name="Text Box 13"/>
          <p:cNvSpPr txBox="1"/>
          <p:nvPr/>
        </p:nvSpPr>
        <p:spPr>
          <a:xfrm>
            <a:off x="685800" y="2667000"/>
            <a:ext cx="3200400" cy="457200"/>
          </a:xfrm>
          <a:prstGeom prst="rect">
            <a:avLst/>
          </a:prstGeom>
          <a:noFill/>
          <a:ln w="9525">
            <a:noFill/>
          </a:ln>
        </p:spPr>
        <p:txBody>
          <a:bodyPr>
            <a:spAutoFit/>
          </a:bodyPr>
          <a:p>
            <a:pPr algn="l">
              <a:spcBef>
                <a:spcPct val="20000"/>
              </a:spcBef>
            </a:pPr>
            <a:r>
              <a:rPr sz="2400" dirty="0">
                <a:solidFill>
                  <a:srgbClr val="FFFF00"/>
                </a:solidFill>
                <a:latin typeface="Arial" panose="020B0604020202020204" pitchFamily="34" charset="0"/>
              </a:rPr>
              <a:t>5D - Hàm Long (HN)</a:t>
            </a:r>
            <a:endParaRPr sz="2400" dirty="0">
              <a:solidFill>
                <a:srgbClr val="FFFF00"/>
              </a:solidFill>
              <a:latin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1000" fill="hold"/>
                                        <p:tgtEl>
                                          <p:spTgt spid="6148"/>
                                        </p:tgtEl>
                                        <p:attrNameLst>
                                          <p:attrName>ppt_x</p:attrName>
                                        </p:attrNameLst>
                                      </p:cBhvr>
                                      <p:tavLst>
                                        <p:tav tm="0">
                                          <p:val>
                                            <p:strVal val="#ppt_x"/>
                                          </p:val>
                                        </p:tav>
                                        <p:tav tm="100000">
                                          <p:val>
                                            <p:strVal val="#ppt_x"/>
                                          </p:val>
                                        </p:tav>
                                      </p:tavLst>
                                    </p:anim>
                                    <p:anim calcmode="lin" valueType="num">
                                      <p:cBhvr additive="base">
                                        <p:cTn id="8" dur="1000" fill="hold"/>
                                        <p:tgtEl>
                                          <p:spTgt spid="61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50"/>
                                        </p:tgtEl>
                                        <p:attrNameLst>
                                          <p:attrName>style.visibility</p:attrName>
                                        </p:attrNameLst>
                                      </p:cBhvr>
                                      <p:to>
                                        <p:strVal val="visible"/>
                                      </p:to>
                                    </p:set>
                                    <p:anim calcmode="lin" valueType="num">
                                      <p:cBhvr additive="base">
                                        <p:cTn id="11" dur="1000" fill="hold"/>
                                        <p:tgtEl>
                                          <p:spTgt spid="6150"/>
                                        </p:tgtEl>
                                        <p:attrNameLst>
                                          <p:attrName>ppt_x</p:attrName>
                                        </p:attrNameLst>
                                      </p:cBhvr>
                                      <p:tavLst>
                                        <p:tav tm="0">
                                          <p:val>
                                            <p:strVal val="#ppt_x"/>
                                          </p:val>
                                        </p:tav>
                                        <p:tav tm="100000">
                                          <p:val>
                                            <p:strVal val="#ppt_x"/>
                                          </p:val>
                                        </p:tav>
                                      </p:tavLst>
                                    </p:anim>
                                    <p:anim calcmode="lin" valueType="num">
                                      <p:cBhvr additive="base">
                                        <p:cTn id="12" dur="1000" fill="hold"/>
                                        <p:tgtEl>
                                          <p:spTgt spid="61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52"/>
                                        </p:tgtEl>
                                        <p:attrNameLst>
                                          <p:attrName>style.visibility</p:attrName>
                                        </p:attrNameLst>
                                      </p:cBhvr>
                                      <p:to>
                                        <p:strVal val="visible"/>
                                      </p:to>
                                    </p:set>
                                    <p:anim calcmode="lin" valueType="num">
                                      <p:cBhvr additive="base">
                                        <p:cTn id="15" dur="500" fill="hold"/>
                                        <p:tgtEl>
                                          <p:spTgt spid="6152"/>
                                        </p:tgtEl>
                                        <p:attrNameLst>
                                          <p:attrName>ppt_x</p:attrName>
                                        </p:attrNameLst>
                                      </p:cBhvr>
                                      <p:tavLst>
                                        <p:tav tm="0">
                                          <p:val>
                                            <p:strVal val="#ppt_x"/>
                                          </p:val>
                                        </p:tav>
                                        <p:tav tm="100000">
                                          <p:val>
                                            <p:strVal val="#ppt_x"/>
                                          </p:val>
                                        </p:tav>
                                      </p:tavLst>
                                    </p:anim>
                                    <p:anim calcmode="lin" valueType="num">
                                      <p:cBhvr additive="base">
                                        <p:cTn id="16" dur="500" fill="hold"/>
                                        <p:tgtEl>
                                          <p:spTgt spid="61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additive="base">
                                        <p:cTn id="19" dur="500" fill="hold"/>
                                        <p:tgtEl>
                                          <p:spTgt spid="6153"/>
                                        </p:tgtEl>
                                        <p:attrNameLst>
                                          <p:attrName>ppt_x</p:attrName>
                                        </p:attrNameLst>
                                      </p:cBhvr>
                                      <p:tavLst>
                                        <p:tav tm="0">
                                          <p:val>
                                            <p:strVal val="#ppt_x"/>
                                          </p:val>
                                        </p:tav>
                                        <p:tav tm="100000">
                                          <p:val>
                                            <p:strVal val="#ppt_x"/>
                                          </p:val>
                                        </p:tav>
                                      </p:tavLst>
                                    </p:anim>
                                    <p:anim calcmode="lin" valueType="num">
                                      <p:cBhvr additive="base">
                                        <p:cTn id="20" dur="500" fill="hold"/>
                                        <p:tgtEl>
                                          <p:spTgt spid="6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9" name="Rectangle 9"/>
          <p:cNvSpPr/>
          <p:nvPr/>
        </p:nvSpPr>
        <p:spPr>
          <a:xfrm>
            <a:off x="228600" y="3429000"/>
            <a:ext cx="8458200" cy="1066800"/>
          </a:xfrm>
          <a:prstGeom prst="rect">
            <a:avLst/>
          </a:prstGeom>
          <a:noFill/>
          <a:ln w="9525">
            <a:noFill/>
          </a:ln>
        </p:spPr>
        <p:txBody>
          <a:bodyPr>
            <a:spAutoFit/>
          </a:bodyPr>
          <a:p>
            <a:pPr algn="l">
              <a:spcBef>
                <a:spcPct val="50000"/>
              </a:spcBef>
            </a:pPr>
            <a:r>
              <a:rPr sz="3200" b="1" dirty="0">
                <a:latin typeface="Times New Roman" panose="02020603050405020304" pitchFamily="18" charset="0"/>
              </a:rPr>
              <a:t>+ Ngày</a:t>
            </a:r>
            <a:r>
              <a:rPr sz="3200" dirty="0">
                <a:latin typeface="Times New Roman" panose="02020603050405020304" pitchFamily="18" charset="0"/>
              </a:rPr>
              <a:t> 17. 6. 1929 , nhóm CS Bắc kỳ họp quyết định thành lập </a:t>
            </a:r>
            <a:r>
              <a:rPr sz="3200" b="1" i="1" u="sng" dirty="0">
                <a:solidFill>
                  <a:srgbClr val="FF9900"/>
                </a:solidFill>
                <a:latin typeface="Times New Roman" panose="02020603050405020304" pitchFamily="18" charset="0"/>
              </a:rPr>
              <a:t>Đông Dương CS đảng</a:t>
            </a:r>
            <a:endParaRPr sz="3200" b="1" i="1" u="sng" dirty="0">
              <a:solidFill>
                <a:srgbClr val="FF9900"/>
              </a:solidFill>
              <a:latin typeface="Times New Roman" panose="02020603050405020304" pitchFamily="18" charset="0"/>
            </a:endParaRPr>
          </a:p>
        </p:txBody>
      </p:sp>
      <p:sp>
        <p:nvSpPr>
          <p:cNvPr id="51211" name="Text Box 11"/>
          <p:cNvSpPr txBox="1"/>
          <p:nvPr/>
        </p:nvSpPr>
        <p:spPr>
          <a:xfrm>
            <a:off x="152400" y="1371600"/>
            <a:ext cx="4114800" cy="521970"/>
          </a:xfrm>
          <a:prstGeom prst="rect">
            <a:avLst/>
          </a:prstGeom>
          <a:noFill/>
          <a:ln w="9525">
            <a:noFill/>
          </a:ln>
        </p:spPr>
        <p:txBody>
          <a:bodyPr>
            <a:spAutoFit/>
          </a:bodyPr>
          <a:p>
            <a:pPr algn="l">
              <a:spcBef>
                <a:spcPct val="50000"/>
              </a:spcBef>
            </a:pPr>
            <a:r>
              <a:rPr sz="2800" b="1" dirty="0">
                <a:solidFill>
                  <a:srgbClr val="FFFF00"/>
                </a:solidFill>
                <a:latin typeface="Times New Roman" panose="02020603050405020304" pitchFamily="18" charset="0"/>
              </a:rPr>
              <a:t>b</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Qúa trình thành lập</a:t>
            </a:r>
            <a:endParaRPr sz="2800" b="1" u="sng" dirty="0">
              <a:solidFill>
                <a:srgbClr val="FFFF00"/>
              </a:solidFill>
              <a:latin typeface="Times New Roman" panose="02020603050405020304" pitchFamily="18" charset="0"/>
            </a:endParaRPr>
          </a:p>
        </p:txBody>
      </p:sp>
      <p:sp>
        <p:nvSpPr>
          <p:cNvPr id="51212" name="Text Box 12"/>
          <p:cNvSpPr txBox="1"/>
          <p:nvPr/>
        </p:nvSpPr>
        <p:spPr>
          <a:xfrm>
            <a:off x="228600" y="1905000"/>
            <a:ext cx="8534400" cy="1554163"/>
          </a:xfrm>
          <a:prstGeom prst="rect">
            <a:avLst/>
          </a:prstGeom>
          <a:noFill/>
          <a:ln w="9525">
            <a:noFill/>
          </a:ln>
        </p:spPr>
        <p:txBody>
          <a:bodyPr>
            <a:spAutoFit/>
          </a:bodyPr>
          <a:p>
            <a:pPr algn="l">
              <a:spcBef>
                <a:spcPct val="50000"/>
              </a:spcBef>
            </a:pPr>
            <a:r>
              <a:rPr sz="3200" b="1" dirty="0">
                <a:latin typeface="Times New Roman" panose="02020603050405020304" pitchFamily="18" charset="0"/>
              </a:rPr>
              <a:t>+</a:t>
            </a:r>
            <a:r>
              <a:rPr sz="3200" dirty="0">
                <a:latin typeface="Times New Roman" panose="02020603050405020304" pitchFamily="18" charset="0"/>
              </a:rPr>
              <a:t> Tháng </a:t>
            </a:r>
            <a:r>
              <a:rPr sz="3200" u="sng" dirty="0">
                <a:latin typeface="Times New Roman" panose="02020603050405020304" pitchFamily="18" charset="0"/>
              </a:rPr>
              <a:t>5.1929</a:t>
            </a:r>
            <a:r>
              <a:rPr sz="3200" dirty="0">
                <a:latin typeface="Times New Roman" panose="02020603050405020304" pitchFamily="18" charset="0"/>
              </a:rPr>
              <a:t>, tại đại hội lần 1 của Hội</a:t>
            </a:r>
            <a:r>
              <a:rPr sz="3200" b="1" dirty="0">
                <a:latin typeface="Times New Roman" panose="02020603050405020304" pitchFamily="18" charset="0"/>
              </a:rPr>
              <a:t> </a:t>
            </a:r>
            <a:r>
              <a:rPr sz="3200" dirty="0">
                <a:latin typeface="Times New Roman" panose="02020603050405020304" pitchFamily="18" charset="0"/>
              </a:rPr>
              <a:t>VNCM</a:t>
            </a:r>
            <a:r>
              <a:rPr sz="3200" b="1" dirty="0">
                <a:latin typeface="Times New Roman" panose="02020603050405020304" pitchFamily="18" charset="0"/>
              </a:rPr>
              <a:t> </a:t>
            </a:r>
            <a:r>
              <a:rPr sz="3200" dirty="0">
                <a:latin typeface="Times New Roman" panose="02020603050405020304" pitchFamily="18" charset="0"/>
              </a:rPr>
              <a:t>Thanh niên ,</a:t>
            </a:r>
            <a:r>
              <a:rPr sz="3200" b="1" dirty="0">
                <a:latin typeface="Times New Roman" panose="02020603050405020304" pitchFamily="18" charset="0"/>
              </a:rPr>
              <a:t> </a:t>
            </a:r>
            <a:r>
              <a:rPr sz="3200" dirty="0">
                <a:latin typeface="Times New Roman" panose="02020603050405020304" pitchFamily="18" charset="0"/>
              </a:rPr>
              <a:t>đoàn đại biểu Bắc kì đề  nghị thành lập  Đảng CS, nhưng không được chấp nhận</a:t>
            </a:r>
            <a:endParaRPr sz="3200" dirty="0">
              <a:latin typeface="Times New Roman" panose="02020603050405020304" pitchFamily="18" charset="0"/>
            </a:endParaRPr>
          </a:p>
        </p:txBody>
      </p:sp>
      <p:sp>
        <p:nvSpPr>
          <p:cNvPr id="27653" name="Text Box 13"/>
          <p:cNvSpPr txBox="1"/>
          <p:nvPr/>
        </p:nvSpPr>
        <p:spPr>
          <a:xfrm>
            <a:off x="152400" y="838200"/>
            <a:ext cx="2438400" cy="521970"/>
          </a:xfrm>
          <a:prstGeom prst="rect">
            <a:avLst/>
          </a:prstGeom>
          <a:noFill/>
          <a:ln w="9525">
            <a:noFill/>
          </a:ln>
        </p:spPr>
        <p:txBody>
          <a:bodyPr>
            <a:spAutoFit/>
          </a:bodyPr>
          <a:p>
            <a:pPr algn="l">
              <a:spcBef>
                <a:spcPct val="20000"/>
              </a:spcBef>
            </a:pPr>
            <a:r>
              <a:rPr sz="2800" b="1" dirty="0">
                <a:solidFill>
                  <a:srgbClr val="FFFF00"/>
                </a:solidFill>
                <a:latin typeface="Times New Roman" panose="02020603050405020304" pitchFamily="18" charset="0"/>
              </a:rPr>
              <a:t>a</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Bối cảnh</a:t>
            </a:r>
            <a:r>
              <a:rPr sz="2800" b="1" dirty="0">
                <a:solidFill>
                  <a:srgbClr val="FFFF00"/>
                </a:solidFill>
                <a:latin typeface="Times New Roman" panose="02020603050405020304" pitchFamily="18" charset="0"/>
              </a:rPr>
              <a:t>: </a:t>
            </a:r>
            <a:endParaRPr sz="2800" b="1" dirty="0">
              <a:solidFill>
                <a:srgbClr val="FFFF00"/>
              </a:solidFill>
              <a:latin typeface="Times New Roman" panose="02020603050405020304" pitchFamily="18" charset="0"/>
            </a:endParaRPr>
          </a:p>
        </p:txBody>
      </p:sp>
      <p:sp>
        <p:nvSpPr>
          <p:cNvPr id="27654" name="Text Box 14"/>
          <p:cNvSpPr txBox="1"/>
          <p:nvPr/>
        </p:nvSpPr>
        <p:spPr>
          <a:xfrm>
            <a:off x="0" y="304800"/>
            <a:ext cx="8305800" cy="521970"/>
          </a:xfrm>
          <a:prstGeom prst="rect">
            <a:avLst/>
          </a:prstGeom>
          <a:noFill/>
          <a:ln w="9525">
            <a:noFill/>
          </a:ln>
        </p:spPr>
        <p:txBody>
          <a:bodyPr>
            <a:spAutoFit/>
          </a:bodyPr>
          <a:p>
            <a:pPr algn="l">
              <a:spcBef>
                <a:spcPct val="50000"/>
              </a:spcBef>
            </a:pPr>
            <a:r>
              <a:rPr sz="2800" b="1" dirty="0">
                <a:solidFill>
                  <a:schemeClr val="tx2"/>
                </a:solidFill>
                <a:latin typeface="Times New Roman" panose="02020603050405020304" pitchFamily="18" charset="0"/>
              </a:rPr>
              <a:t>1</a:t>
            </a:r>
            <a:r>
              <a:rPr lang="en-US" sz="2800" b="1" dirty="0">
                <a:solidFill>
                  <a:schemeClr val="tx2"/>
                </a:solidFill>
                <a:latin typeface="Times New Roman" panose="02020603050405020304" pitchFamily="18" charset="0"/>
              </a:rPr>
              <a:t>.</a:t>
            </a:r>
            <a:r>
              <a:rPr sz="2800" b="1" dirty="0">
                <a:solidFill>
                  <a:schemeClr val="tx2"/>
                </a:solidFill>
                <a:latin typeface="Times New Roman" panose="02020603050405020304" pitchFamily="18" charset="0"/>
              </a:rPr>
              <a:t> </a:t>
            </a:r>
            <a:r>
              <a:rPr sz="2800" b="1" u="sng" dirty="0">
                <a:solidFill>
                  <a:schemeClr val="tx2"/>
                </a:solidFill>
                <a:latin typeface="Times New Roman" panose="02020603050405020304" pitchFamily="18" charset="0"/>
              </a:rPr>
              <a:t>Sự xuất hiên các tổ chức cộng sản năm 1929</a:t>
            </a:r>
            <a:endParaRPr sz="2800" b="1" u="sng" dirty="0">
              <a:solidFill>
                <a:schemeClr val="tx2"/>
              </a:solidFill>
              <a:latin typeface="Times New Roman" panose="02020603050405020304" pitchFamily="18" charset="0"/>
            </a:endParaRPr>
          </a:p>
        </p:txBody>
      </p:sp>
      <p:sp>
        <p:nvSpPr>
          <p:cNvPr id="51216" name="Text Box 16"/>
          <p:cNvSpPr txBox="1"/>
          <p:nvPr/>
        </p:nvSpPr>
        <p:spPr>
          <a:xfrm>
            <a:off x="228600" y="4495800"/>
            <a:ext cx="8915400" cy="1066800"/>
          </a:xfrm>
          <a:prstGeom prst="rect">
            <a:avLst/>
          </a:prstGeom>
          <a:noFill/>
          <a:ln w="9525">
            <a:noFill/>
          </a:ln>
        </p:spPr>
        <p:txBody>
          <a:bodyPr>
            <a:spAutoFit/>
          </a:bodyPr>
          <a:p>
            <a:pPr algn="l">
              <a:spcBef>
                <a:spcPct val="50000"/>
              </a:spcBef>
            </a:pPr>
            <a:r>
              <a:rPr sz="3200" b="1" dirty="0">
                <a:latin typeface="Times New Roman" panose="02020603050405020304" pitchFamily="18" charset="0"/>
              </a:rPr>
              <a:t>+</a:t>
            </a:r>
            <a:r>
              <a:rPr sz="3200" dirty="0">
                <a:latin typeface="Times New Roman" panose="02020603050405020304" pitchFamily="18" charset="0"/>
              </a:rPr>
              <a:t> Tháng 8.1929, các hội viên của Hội Việt Nam CM Thanh niên ở Nam kỳ thành lập </a:t>
            </a:r>
            <a:r>
              <a:rPr sz="3200" b="1" i="1" dirty="0">
                <a:solidFill>
                  <a:srgbClr val="FF9900"/>
                </a:solidFill>
                <a:latin typeface="Times New Roman" panose="02020603050405020304" pitchFamily="18" charset="0"/>
              </a:rPr>
              <a:t>An Nam CS Đảng</a:t>
            </a:r>
            <a:endParaRPr sz="3200" b="1" i="1" dirty="0">
              <a:solidFill>
                <a:srgbClr val="FF9900"/>
              </a:solidFill>
              <a:latin typeface="Times New Roman" panose="02020603050405020304" pitchFamily="18" charset="0"/>
            </a:endParaRPr>
          </a:p>
        </p:txBody>
      </p:sp>
      <p:sp>
        <p:nvSpPr>
          <p:cNvPr id="51217" name="Rectangle 17"/>
          <p:cNvSpPr/>
          <p:nvPr/>
        </p:nvSpPr>
        <p:spPr>
          <a:xfrm>
            <a:off x="228600" y="5562600"/>
            <a:ext cx="8305800" cy="1066800"/>
          </a:xfrm>
          <a:prstGeom prst="rect">
            <a:avLst/>
          </a:prstGeom>
          <a:noFill/>
          <a:ln w="9525">
            <a:noFill/>
          </a:ln>
        </p:spPr>
        <p:txBody>
          <a:bodyPr>
            <a:spAutoFit/>
          </a:bodyPr>
          <a:p>
            <a:pPr algn="l">
              <a:spcBef>
                <a:spcPct val="20000"/>
              </a:spcBef>
            </a:pPr>
            <a:r>
              <a:rPr sz="3200" b="1" dirty="0">
                <a:latin typeface="Times New Roman" panose="02020603050405020304" pitchFamily="18" charset="0"/>
              </a:rPr>
              <a:t>+ </a:t>
            </a:r>
            <a:r>
              <a:rPr sz="3200" dirty="0">
                <a:latin typeface="Times New Roman" panose="02020603050405020304" pitchFamily="18" charset="0"/>
              </a:rPr>
              <a:t>Tháng 9.1929, đảng viên tiên tiến của Tân Việt thành lập </a:t>
            </a:r>
            <a:r>
              <a:rPr sz="3200" b="1" i="1" dirty="0">
                <a:solidFill>
                  <a:srgbClr val="FF9900"/>
                </a:solidFill>
                <a:latin typeface="Times New Roman" panose="02020603050405020304" pitchFamily="18" charset="0"/>
              </a:rPr>
              <a:t>Đông Dương CS liên đoàn.</a:t>
            </a:r>
            <a:endParaRPr sz="3200" b="1" i="1" dirty="0">
              <a:solidFill>
                <a:srgbClr val="FF9900"/>
              </a:solidFill>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1211"/>
                                        </p:tgtEl>
                                        <p:attrNameLst>
                                          <p:attrName>style.visibility</p:attrName>
                                        </p:attrNameLst>
                                      </p:cBhvr>
                                      <p:to>
                                        <p:strVal val="visible"/>
                                      </p:to>
                                    </p:set>
                                    <p:anim to="" calcmode="lin" valueType="num">
                                      <p:cBhvr>
                                        <p:cTn id="7" dur="1" fill="hold"/>
                                        <p:tgtEl>
                                          <p:spTgt spid="51211"/>
                                        </p:tgtEl>
                                        <p:attrNameLst>
                                          <p:attrName>style.visibility</p:attrName>
                                        </p:attrNameLst>
                                      </p:cBhvr>
                                    </p:anim>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51212"/>
                                        </p:tgtEl>
                                        <p:attrNameLst>
                                          <p:attrName>style.visibility</p:attrName>
                                        </p:attrNameLst>
                                      </p:cBhvr>
                                      <p:to>
                                        <p:strVal val="visible"/>
                                      </p:to>
                                    </p:set>
                                    <p:animEffect transition="in" filter="fade">
                                      <p:cBhvr>
                                        <p:cTn id="12" dur="1000"/>
                                        <p:tgtEl>
                                          <p:spTgt spid="51212"/>
                                        </p:tgtEl>
                                      </p:cBhvr>
                                    </p:animEffect>
                                    <p:anim calcmode="lin" valueType="num">
                                      <p:cBhvr>
                                        <p:cTn id="13" dur="1000" fill="hold"/>
                                        <p:tgtEl>
                                          <p:spTgt spid="51212"/>
                                        </p:tgtEl>
                                        <p:attrNameLst>
                                          <p:attrName>ppt_x</p:attrName>
                                        </p:attrNameLst>
                                      </p:cBhvr>
                                      <p:tavLst>
                                        <p:tav tm="0">
                                          <p:val>
                                            <p:strVal val="#ppt_x-.1"/>
                                          </p:val>
                                        </p:tav>
                                        <p:tav tm="100000">
                                          <p:val>
                                            <p:strVal val="#ppt_x"/>
                                          </p:val>
                                        </p:tav>
                                      </p:tavLst>
                                    </p:anim>
                                    <p:anim calcmode="lin" valueType="num">
                                      <p:cBhvr>
                                        <p:cTn id="14" dur="1000" fill="hold"/>
                                        <p:tgtEl>
                                          <p:spTgt spid="512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51209"/>
                                        </p:tgtEl>
                                        <p:attrNameLst>
                                          <p:attrName>style.visibility</p:attrName>
                                        </p:attrNameLst>
                                      </p:cBhvr>
                                      <p:to>
                                        <p:strVal val="visible"/>
                                      </p:to>
                                    </p:set>
                                    <p:animEffect transition="in" filter="fade">
                                      <p:cBhvr>
                                        <p:cTn id="19" dur="1000"/>
                                        <p:tgtEl>
                                          <p:spTgt spid="51209"/>
                                        </p:tgtEl>
                                      </p:cBhvr>
                                    </p:animEffect>
                                    <p:anim calcmode="lin" valueType="num">
                                      <p:cBhvr>
                                        <p:cTn id="20" dur="1000" fill="hold"/>
                                        <p:tgtEl>
                                          <p:spTgt spid="51209"/>
                                        </p:tgtEl>
                                        <p:attrNameLst>
                                          <p:attrName>ppt_x</p:attrName>
                                        </p:attrNameLst>
                                      </p:cBhvr>
                                      <p:tavLst>
                                        <p:tav tm="0">
                                          <p:val>
                                            <p:strVal val="#ppt_x-.1"/>
                                          </p:val>
                                        </p:tav>
                                        <p:tav tm="100000">
                                          <p:val>
                                            <p:strVal val="#ppt_x"/>
                                          </p:val>
                                        </p:tav>
                                      </p:tavLst>
                                    </p:anim>
                                    <p:anim calcmode="lin" valueType="num">
                                      <p:cBhvr>
                                        <p:cTn id="21" dur="1000" fill="hold"/>
                                        <p:tgtEl>
                                          <p:spTgt spid="5120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1216"/>
                                        </p:tgtEl>
                                        <p:attrNameLst>
                                          <p:attrName>style.visibility</p:attrName>
                                        </p:attrNameLst>
                                      </p:cBhvr>
                                      <p:to>
                                        <p:strVal val="visible"/>
                                      </p:to>
                                    </p:set>
                                    <p:anim calcmode="discrete" valueType="clr">
                                      <p:cBhvr override="childStyle">
                                        <p:cTn id="26" dur="80"/>
                                        <p:tgtEl>
                                          <p:spTgt spid="5121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1216"/>
                                        </p:tgtEl>
                                        <p:attrNameLst>
                                          <p:attrName>fillcolor</p:attrName>
                                        </p:attrNameLst>
                                      </p:cBhvr>
                                      <p:tavLst>
                                        <p:tav tm="0">
                                          <p:val>
                                            <p:clrVal>
                                              <a:schemeClr val="accent2"/>
                                            </p:clrVal>
                                          </p:val>
                                        </p:tav>
                                        <p:tav tm="50000">
                                          <p:val>
                                            <p:clrVal>
                                              <a:schemeClr val="hlink"/>
                                            </p:clrVal>
                                          </p:val>
                                        </p:tav>
                                      </p:tavLst>
                                    </p:anim>
                                    <p:set>
                                      <p:cBhvr>
                                        <p:cTn id="28" dur="80"/>
                                        <p:tgtEl>
                                          <p:spTgt spid="51216"/>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51217"/>
                                        </p:tgtEl>
                                        <p:attrNameLst>
                                          <p:attrName>style.visibility</p:attrName>
                                        </p:attrNameLst>
                                      </p:cBhvr>
                                      <p:to>
                                        <p:strVal val="visible"/>
                                      </p:to>
                                    </p:set>
                                    <p:anim calcmode="discrete" valueType="clr">
                                      <p:cBhvr override="childStyle">
                                        <p:cTn id="33" dur="80"/>
                                        <p:tgtEl>
                                          <p:spTgt spid="5121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1217"/>
                                        </p:tgtEl>
                                        <p:attrNameLst>
                                          <p:attrName>fillcolor</p:attrName>
                                        </p:attrNameLst>
                                      </p:cBhvr>
                                      <p:tavLst>
                                        <p:tav tm="0">
                                          <p:val>
                                            <p:clrVal>
                                              <a:schemeClr val="accent2"/>
                                            </p:clrVal>
                                          </p:val>
                                        </p:tav>
                                        <p:tav tm="50000">
                                          <p:val>
                                            <p:clrVal>
                                              <a:schemeClr val="hlink"/>
                                            </p:clrVal>
                                          </p:val>
                                        </p:tav>
                                      </p:tavLst>
                                    </p:anim>
                                    <p:set>
                                      <p:cBhvr>
                                        <p:cTn id="35" dur="80"/>
                                        <p:tgtEl>
                                          <p:spTgt spid="512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9" grpId="0"/>
      <p:bldP spid="51211" grpId="0"/>
      <p:bldP spid="51212" grpId="0"/>
      <p:bldP spid="51216" grpId="0"/>
      <p:bldP spid="512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Oval 2"/>
          <p:cNvSpPr/>
          <p:nvPr/>
        </p:nvSpPr>
        <p:spPr>
          <a:xfrm>
            <a:off x="3962400" y="228600"/>
            <a:ext cx="1295400" cy="533400"/>
          </a:xfrm>
          <a:prstGeom prst="ellipse">
            <a:avLst/>
          </a:prstGeom>
          <a:solidFill>
            <a:srgbClr val="FF99CC"/>
          </a:solidFill>
          <a:ln w="38100" cap="flat" cmpd="sng">
            <a:solidFill>
              <a:srgbClr val="FF0000"/>
            </a:solidFill>
            <a:prstDash val="solid"/>
            <a:headEnd type="none" w="med" len="med"/>
            <a:tailEnd type="none" w="med" len="med"/>
          </a:ln>
        </p:spPr>
        <p:txBody>
          <a:bodyPr anchor="ctr" anchorCtr="0"/>
          <a:p>
            <a:pPr eaLnBrk="0" hangingPunct="0"/>
            <a:r>
              <a:rPr sz="1600" b="1" u="sng" dirty="0">
                <a:solidFill>
                  <a:schemeClr val="accent1"/>
                </a:solidFill>
                <a:latin typeface="Arial" panose="020B0604020202020204" pitchFamily="34" charset="0"/>
              </a:rPr>
              <a:t>BÀI 13</a:t>
            </a:r>
            <a:endParaRPr sz="1600" b="1" u="sng" dirty="0">
              <a:solidFill>
                <a:schemeClr val="accent1"/>
              </a:solidFill>
              <a:latin typeface="Arial" panose="020B0604020202020204" pitchFamily="34" charset="0"/>
            </a:endParaRPr>
          </a:p>
        </p:txBody>
      </p:sp>
      <p:sp>
        <p:nvSpPr>
          <p:cNvPr id="28675" name="Text Box 3"/>
          <p:cNvSpPr txBox="1"/>
          <p:nvPr/>
        </p:nvSpPr>
        <p:spPr>
          <a:xfrm>
            <a:off x="457200" y="762000"/>
            <a:ext cx="8305800" cy="946150"/>
          </a:xfrm>
          <a:prstGeom prst="rect">
            <a:avLst/>
          </a:prstGeom>
          <a:noFill/>
          <a:ln w="9525">
            <a:noFill/>
          </a:ln>
        </p:spPr>
        <p:txBody>
          <a:bodyPr>
            <a:spAutoFit/>
          </a:bodyPr>
          <a:p>
            <a:pPr>
              <a:spcBef>
                <a:spcPct val="50000"/>
              </a:spcBef>
            </a:pPr>
            <a:r>
              <a:rPr sz="2800" b="1" dirty="0">
                <a:solidFill>
                  <a:srgbClr val="FFFF00"/>
                </a:solidFill>
                <a:latin typeface="Times New Roman" panose="02020603050405020304" pitchFamily="18" charset="0"/>
              </a:rPr>
              <a:t>PHONG TRÀO DÂN TỘC DÂN CHỦ Ở VIỆT NAM TỪ 1925 ĐẾN NĂM 1930</a:t>
            </a:r>
            <a:endParaRPr sz="2800" b="1" dirty="0">
              <a:solidFill>
                <a:srgbClr val="FFFF00"/>
              </a:solidFill>
              <a:latin typeface="Times New Roman" panose="02020603050405020304" pitchFamily="18" charset="0"/>
            </a:endParaRPr>
          </a:p>
        </p:txBody>
      </p:sp>
      <p:sp>
        <p:nvSpPr>
          <p:cNvPr id="28676" name="Text Box 4"/>
          <p:cNvSpPr txBox="1"/>
          <p:nvPr/>
        </p:nvSpPr>
        <p:spPr>
          <a:xfrm>
            <a:off x="0" y="1676400"/>
            <a:ext cx="9144000" cy="460375"/>
          </a:xfrm>
          <a:prstGeom prst="rect">
            <a:avLst/>
          </a:prstGeom>
          <a:noFill/>
          <a:ln w="9525">
            <a:noFill/>
          </a:ln>
        </p:spPr>
        <p:txBody>
          <a:bodyPr>
            <a:spAutoFit/>
          </a:bodyPr>
          <a:p>
            <a:pPr algn="l">
              <a:spcBef>
                <a:spcPct val="50000"/>
              </a:spcBef>
            </a:pPr>
            <a:r>
              <a:rPr sz="2400" b="1" dirty="0">
                <a:solidFill>
                  <a:srgbClr val="FF9900"/>
                </a:solidFill>
                <a:latin typeface="Arial" panose="020B0604020202020204" pitchFamily="34" charset="0"/>
              </a:rPr>
              <a:t>I</a:t>
            </a:r>
            <a:r>
              <a:rPr lang="en-US" sz="2400" b="1" dirty="0">
                <a:solidFill>
                  <a:srgbClr val="FF9900"/>
                </a:solidFill>
                <a:latin typeface="Arial" panose="020B0604020202020204" pitchFamily="34" charset="0"/>
              </a:rPr>
              <a:t>.</a:t>
            </a:r>
            <a:r>
              <a:rPr sz="2400" b="1" dirty="0">
                <a:solidFill>
                  <a:srgbClr val="FF9900"/>
                </a:solidFill>
                <a:latin typeface="Arial" panose="020B0604020202020204" pitchFamily="34" charset="0"/>
              </a:rPr>
              <a:t> </a:t>
            </a:r>
            <a:r>
              <a:rPr sz="2400" b="1" u="sng" dirty="0">
                <a:solidFill>
                  <a:srgbClr val="FF9900"/>
                </a:solidFill>
                <a:latin typeface="Arial" panose="020B0604020202020204" pitchFamily="34" charset="0"/>
              </a:rPr>
              <a:t>SỰ RA ĐỜI VÀ HOẠT ĐỘNG CỦA 3 TỔ CHỨC CÁCH MẠNG</a:t>
            </a:r>
            <a:endParaRPr sz="2400" b="1" u="sng" dirty="0">
              <a:solidFill>
                <a:srgbClr val="FF9900"/>
              </a:solidFill>
              <a:latin typeface="Arial" panose="020B0604020202020204" pitchFamily="34" charset="0"/>
            </a:endParaRPr>
          </a:p>
        </p:txBody>
      </p:sp>
      <p:sp>
        <p:nvSpPr>
          <p:cNvPr id="28677" name="Text Box 5"/>
          <p:cNvSpPr txBox="1"/>
          <p:nvPr/>
        </p:nvSpPr>
        <p:spPr>
          <a:xfrm>
            <a:off x="0" y="2209800"/>
            <a:ext cx="7620000" cy="460375"/>
          </a:xfrm>
          <a:prstGeom prst="rect">
            <a:avLst/>
          </a:prstGeom>
          <a:noFill/>
          <a:ln w="9525">
            <a:noFill/>
          </a:ln>
        </p:spPr>
        <p:txBody>
          <a:bodyPr>
            <a:spAutoFit/>
          </a:bodyPr>
          <a:p>
            <a:pPr algn="l">
              <a:spcBef>
                <a:spcPct val="50000"/>
              </a:spcBef>
            </a:pPr>
            <a:r>
              <a:rPr sz="2400" b="1" dirty="0">
                <a:solidFill>
                  <a:srgbClr val="FF9900"/>
                </a:solidFill>
                <a:latin typeface="Arial" panose="020B0604020202020204" pitchFamily="34" charset="0"/>
              </a:rPr>
              <a:t>II</a:t>
            </a:r>
            <a:r>
              <a:rPr lang="en-US" sz="2400" b="1" dirty="0">
                <a:solidFill>
                  <a:srgbClr val="FF9900"/>
                </a:solidFill>
                <a:latin typeface="Arial" panose="020B0604020202020204" pitchFamily="34" charset="0"/>
              </a:rPr>
              <a:t>. </a:t>
            </a:r>
            <a:r>
              <a:rPr sz="2400" b="1" u="sng" dirty="0">
                <a:solidFill>
                  <a:srgbClr val="FF9900"/>
                </a:solidFill>
                <a:latin typeface="Arial" panose="020B0604020202020204" pitchFamily="34" charset="0"/>
              </a:rPr>
              <a:t>ĐẢNG CỘNG SẢN VIỆT NAM RA ĐỜI</a:t>
            </a:r>
            <a:endParaRPr sz="2400" b="1" u="sng" dirty="0">
              <a:solidFill>
                <a:srgbClr val="FF9900"/>
              </a:solidFill>
              <a:latin typeface="Arial" panose="020B0604020202020204" pitchFamily="34" charset="0"/>
            </a:endParaRPr>
          </a:p>
        </p:txBody>
      </p:sp>
      <p:sp>
        <p:nvSpPr>
          <p:cNvPr id="28678" name="Text Box 6"/>
          <p:cNvSpPr txBox="1"/>
          <p:nvPr/>
        </p:nvSpPr>
        <p:spPr>
          <a:xfrm>
            <a:off x="152400" y="2667000"/>
            <a:ext cx="8610600" cy="521970"/>
          </a:xfrm>
          <a:prstGeom prst="rect">
            <a:avLst/>
          </a:prstGeom>
          <a:noFill/>
          <a:ln w="9525">
            <a:noFill/>
          </a:ln>
        </p:spPr>
        <p:txBody>
          <a:bodyPr>
            <a:spAutoFit/>
          </a:bodyPr>
          <a:p>
            <a:pPr algn="l">
              <a:spcBef>
                <a:spcPct val="50000"/>
              </a:spcBef>
            </a:pPr>
            <a:r>
              <a:rPr sz="2800" b="1" dirty="0">
                <a:solidFill>
                  <a:srgbClr val="FFFF00"/>
                </a:solidFill>
                <a:latin typeface="Times New Roman" panose="02020603050405020304" pitchFamily="18" charset="0"/>
              </a:rPr>
              <a:t>1</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Sự xuất hiên các tổ chức cộng sản năm 1929</a:t>
            </a:r>
            <a:endParaRPr sz="2800" b="1" u="sng" dirty="0">
              <a:solidFill>
                <a:srgbClr val="FFFF00"/>
              </a:solidFill>
              <a:latin typeface="Times New Roman" panose="02020603050405020304" pitchFamily="18" charset="0"/>
            </a:endParaRPr>
          </a:p>
        </p:txBody>
      </p:sp>
      <p:sp>
        <p:nvSpPr>
          <p:cNvPr id="28679" name="Text Box 7"/>
          <p:cNvSpPr txBox="1"/>
          <p:nvPr/>
        </p:nvSpPr>
        <p:spPr>
          <a:xfrm>
            <a:off x="228600" y="3200400"/>
            <a:ext cx="2438400" cy="521970"/>
          </a:xfrm>
          <a:prstGeom prst="rect">
            <a:avLst/>
          </a:prstGeom>
          <a:noFill/>
          <a:ln w="9525">
            <a:noFill/>
          </a:ln>
        </p:spPr>
        <p:txBody>
          <a:bodyPr>
            <a:spAutoFit/>
          </a:bodyPr>
          <a:p>
            <a:pPr algn="l">
              <a:spcBef>
                <a:spcPct val="20000"/>
              </a:spcBef>
            </a:pPr>
            <a:r>
              <a:rPr sz="2800" b="1" dirty="0">
                <a:solidFill>
                  <a:srgbClr val="FFFF00"/>
                </a:solidFill>
                <a:latin typeface="Times New Roman" panose="02020603050405020304" pitchFamily="18" charset="0"/>
              </a:rPr>
              <a:t>a</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Bối cảnh</a:t>
            </a:r>
            <a:r>
              <a:rPr sz="2800" b="1" dirty="0">
                <a:solidFill>
                  <a:srgbClr val="FFFF00"/>
                </a:solidFill>
                <a:latin typeface="Times New Roman" panose="02020603050405020304" pitchFamily="18" charset="0"/>
              </a:rPr>
              <a:t>:</a:t>
            </a:r>
            <a:r>
              <a:rPr sz="2800" b="1" dirty="0">
                <a:latin typeface="Times New Roman" panose="02020603050405020304" pitchFamily="18" charset="0"/>
              </a:rPr>
              <a:t> </a:t>
            </a:r>
            <a:endParaRPr sz="2800" b="1" dirty="0">
              <a:latin typeface="Times New Roman" panose="02020603050405020304" pitchFamily="18" charset="0"/>
            </a:endParaRPr>
          </a:p>
        </p:txBody>
      </p:sp>
      <p:sp>
        <p:nvSpPr>
          <p:cNvPr id="28680" name="Text Box 12"/>
          <p:cNvSpPr txBox="1"/>
          <p:nvPr/>
        </p:nvSpPr>
        <p:spPr>
          <a:xfrm>
            <a:off x="228600" y="3733800"/>
            <a:ext cx="4114800" cy="521970"/>
          </a:xfrm>
          <a:prstGeom prst="rect">
            <a:avLst/>
          </a:prstGeom>
          <a:noFill/>
          <a:ln w="9525">
            <a:noFill/>
          </a:ln>
        </p:spPr>
        <p:txBody>
          <a:bodyPr>
            <a:spAutoFit/>
          </a:bodyPr>
          <a:p>
            <a:pPr algn="l">
              <a:spcBef>
                <a:spcPct val="50000"/>
              </a:spcBef>
            </a:pPr>
            <a:r>
              <a:rPr sz="2800" b="1" dirty="0">
                <a:solidFill>
                  <a:srgbClr val="FFFF00"/>
                </a:solidFill>
                <a:latin typeface="Times New Roman" panose="02020603050405020304" pitchFamily="18" charset="0"/>
              </a:rPr>
              <a:t>b</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Qúa trình thành lập</a:t>
            </a:r>
            <a:endParaRPr sz="2800" b="1" u="sng" dirty="0">
              <a:solidFill>
                <a:srgbClr val="FFFF00"/>
              </a:solidFill>
              <a:latin typeface="Times New Roman" panose="02020603050405020304" pitchFamily="18" charset="0"/>
            </a:endParaRPr>
          </a:p>
        </p:txBody>
      </p:sp>
      <p:sp>
        <p:nvSpPr>
          <p:cNvPr id="201741" name="Rectangle 13"/>
          <p:cNvSpPr/>
          <p:nvPr/>
        </p:nvSpPr>
        <p:spPr>
          <a:xfrm>
            <a:off x="228600" y="4267200"/>
            <a:ext cx="8077200" cy="521970"/>
          </a:xfrm>
          <a:prstGeom prst="rect">
            <a:avLst/>
          </a:prstGeom>
          <a:noFill/>
          <a:ln w="9525">
            <a:noFill/>
          </a:ln>
        </p:spPr>
        <p:txBody>
          <a:bodyPr>
            <a:spAutoFit/>
          </a:bodyPr>
          <a:p>
            <a:pPr algn="l"/>
            <a:r>
              <a:rPr sz="2800" b="1" dirty="0">
                <a:solidFill>
                  <a:srgbClr val="FFFF00"/>
                </a:solidFill>
                <a:latin typeface="Times New Roman" panose="02020603050405020304" pitchFamily="18" charset="0"/>
              </a:rPr>
              <a:t>c</a:t>
            </a:r>
            <a:r>
              <a:rPr lang="en-US" sz="2800" b="1" dirty="0">
                <a:solidFill>
                  <a:srgbClr val="FFFF00"/>
                </a:solidFill>
                <a:latin typeface="Times New Roman" panose="02020603050405020304" pitchFamily="18" charset="0"/>
              </a:rPr>
              <a:t>.</a:t>
            </a:r>
            <a:r>
              <a:rPr sz="2800" b="1" u="sng" dirty="0">
                <a:solidFill>
                  <a:srgbClr val="FFFF00"/>
                </a:solidFill>
                <a:latin typeface="Times New Roman" panose="02020603050405020304" pitchFamily="18" charset="0"/>
              </a:rPr>
              <a:t>Ý nghĩa sự ra đời của 3 tổ chức cộng sản</a:t>
            </a:r>
            <a:endParaRPr sz="2800" b="1" u="sng" dirty="0">
              <a:solidFill>
                <a:srgbClr val="FFFF00"/>
              </a:solidFill>
              <a:latin typeface="Times New Roman" panose="02020603050405020304" pitchFamily="18" charset="0"/>
            </a:endParaRPr>
          </a:p>
        </p:txBody>
      </p:sp>
      <p:sp>
        <p:nvSpPr>
          <p:cNvPr id="201742" name="Text Box 14"/>
          <p:cNvSpPr txBox="1"/>
          <p:nvPr/>
        </p:nvSpPr>
        <p:spPr>
          <a:xfrm>
            <a:off x="381000" y="4800600"/>
            <a:ext cx="8382000" cy="1554163"/>
          </a:xfrm>
          <a:prstGeom prst="rect">
            <a:avLst/>
          </a:prstGeom>
          <a:noFill/>
          <a:ln w="9525">
            <a:noFill/>
          </a:ln>
        </p:spPr>
        <p:txBody>
          <a:bodyPr>
            <a:spAutoFit/>
          </a:bodyPr>
          <a:p>
            <a:pPr algn="l">
              <a:spcBef>
                <a:spcPct val="50000"/>
              </a:spcBef>
            </a:pPr>
            <a:r>
              <a:rPr sz="3200" dirty="0">
                <a:latin typeface="Times New Roman" panose="02020603050405020304" pitchFamily="18" charset="0"/>
              </a:rPr>
              <a:t>Phản ánh xu thế phát triển tất yếu, là kết quả của cuộc vận động giải phóng dân tộc ở Việt Nam là bước chuẩn bi trực tiếp cho thành lập đảng</a:t>
            </a:r>
            <a:endParaRPr sz="3200"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01741"/>
                                        </p:tgtEl>
                                        <p:attrNameLst>
                                          <p:attrName>style.visibility</p:attrName>
                                        </p:attrNameLst>
                                      </p:cBhvr>
                                      <p:to>
                                        <p:strVal val="visible"/>
                                      </p:to>
                                    </p:set>
                                    <p:animEffect transition="in" filter="plus(in)">
                                      <p:cBhvr>
                                        <p:cTn id="7" dur="2000"/>
                                        <p:tgtEl>
                                          <p:spTgt spid="201741"/>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01742"/>
                                        </p:tgtEl>
                                        <p:attrNameLst>
                                          <p:attrName>style.visibility</p:attrName>
                                        </p:attrNameLst>
                                      </p:cBhvr>
                                      <p:to>
                                        <p:strVal val="visible"/>
                                      </p:to>
                                    </p:set>
                                    <p:anim calcmode="discrete" valueType="clr">
                                      <p:cBhvr override="childStyle">
                                        <p:cTn id="12" dur="80"/>
                                        <p:tgtEl>
                                          <p:spTgt spid="20174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01742"/>
                                        </p:tgtEl>
                                        <p:attrNameLst>
                                          <p:attrName>fillcolor</p:attrName>
                                        </p:attrNameLst>
                                      </p:cBhvr>
                                      <p:tavLst>
                                        <p:tav tm="0">
                                          <p:val>
                                            <p:clrVal>
                                              <a:schemeClr val="accent2"/>
                                            </p:clrVal>
                                          </p:val>
                                        </p:tav>
                                        <p:tav tm="50000">
                                          <p:val>
                                            <p:clrVal>
                                              <a:schemeClr val="hlink"/>
                                            </p:clrVal>
                                          </p:val>
                                        </p:tav>
                                      </p:tavLst>
                                    </p:anim>
                                    <p:set>
                                      <p:cBhvr>
                                        <p:cTn id="14" dur="80"/>
                                        <p:tgtEl>
                                          <p:spTgt spid="2017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1" grpId="0"/>
      <p:bldP spid="2017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 Box 4"/>
          <p:cNvSpPr txBox="1"/>
          <p:nvPr/>
        </p:nvSpPr>
        <p:spPr>
          <a:xfrm>
            <a:off x="152400" y="609600"/>
            <a:ext cx="8153400" cy="521970"/>
          </a:xfrm>
          <a:prstGeom prst="rect">
            <a:avLst/>
          </a:prstGeom>
          <a:noFill/>
          <a:ln w="9525">
            <a:noFill/>
          </a:ln>
        </p:spPr>
        <p:txBody>
          <a:bodyPr>
            <a:spAutoFit/>
          </a:bodyPr>
          <a:p>
            <a:pPr algn="l">
              <a:spcBef>
                <a:spcPct val="50000"/>
              </a:spcBef>
            </a:pPr>
            <a:r>
              <a:rPr sz="2800" b="1" dirty="0">
                <a:solidFill>
                  <a:srgbClr val="FF9900"/>
                </a:solidFill>
                <a:latin typeface="Times New Roman" panose="02020603050405020304" pitchFamily="18" charset="0"/>
              </a:rPr>
              <a:t>1</a:t>
            </a:r>
            <a:r>
              <a:rPr lang="en-US" sz="2800" b="1" dirty="0">
                <a:solidFill>
                  <a:srgbClr val="FF9900"/>
                </a:solidFill>
                <a:latin typeface="Times New Roman" panose="02020603050405020304" pitchFamily="18" charset="0"/>
              </a:rPr>
              <a:t>.</a:t>
            </a:r>
            <a:r>
              <a:rPr sz="2800" b="1" dirty="0">
                <a:solidFill>
                  <a:srgbClr val="FF9900"/>
                </a:solidFill>
                <a:latin typeface="Times New Roman" panose="02020603050405020304" pitchFamily="18" charset="0"/>
              </a:rPr>
              <a:t> </a:t>
            </a:r>
            <a:r>
              <a:rPr sz="2800" b="1" u="sng" dirty="0">
                <a:solidFill>
                  <a:srgbClr val="FF9900"/>
                </a:solidFill>
                <a:latin typeface="Times New Roman" panose="02020603050405020304" pitchFamily="18" charset="0"/>
              </a:rPr>
              <a:t>Sự xuất hiên các tổ chức cộng sản năm 1929</a:t>
            </a:r>
            <a:endParaRPr sz="2800" b="1" u="sng" dirty="0">
              <a:solidFill>
                <a:srgbClr val="FF9900"/>
              </a:solidFill>
              <a:latin typeface="Times New Roman" panose="02020603050405020304" pitchFamily="18" charset="0"/>
            </a:endParaRPr>
          </a:p>
        </p:txBody>
      </p:sp>
      <p:sp>
        <p:nvSpPr>
          <p:cNvPr id="29699" name="Text Box 5"/>
          <p:cNvSpPr txBox="1"/>
          <p:nvPr/>
        </p:nvSpPr>
        <p:spPr>
          <a:xfrm>
            <a:off x="0" y="152400"/>
            <a:ext cx="7620000" cy="457200"/>
          </a:xfrm>
          <a:prstGeom prst="rect">
            <a:avLst/>
          </a:prstGeom>
          <a:noFill/>
          <a:ln w="9525">
            <a:noFill/>
          </a:ln>
        </p:spPr>
        <p:txBody>
          <a:bodyPr>
            <a:spAutoFit/>
          </a:bodyPr>
          <a:p>
            <a:pPr algn="l">
              <a:spcBef>
                <a:spcPct val="50000"/>
              </a:spcBef>
            </a:pPr>
            <a:r>
              <a:rPr sz="2400" b="1" dirty="0">
                <a:solidFill>
                  <a:srgbClr val="FFFF00"/>
                </a:solidFill>
                <a:latin typeface="Arial" panose="020B0604020202020204" pitchFamily="34" charset="0"/>
              </a:rPr>
              <a:t>II - </a:t>
            </a:r>
            <a:r>
              <a:rPr sz="2400" b="1" u="sng" dirty="0">
                <a:solidFill>
                  <a:srgbClr val="FFFF00"/>
                </a:solidFill>
                <a:latin typeface="Arial" panose="020B0604020202020204" pitchFamily="34" charset="0"/>
              </a:rPr>
              <a:t>ĐẢNG CỘNG SẢN VIỆT NAM RA ĐỜI</a:t>
            </a:r>
            <a:endParaRPr sz="2400" b="1" u="sng" dirty="0">
              <a:solidFill>
                <a:srgbClr val="FFFF00"/>
              </a:solidFill>
              <a:latin typeface="Arial" panose="020B0604020202020204" pitchFamily="34" charset="0"/>
            </a:endParaRPr>
          </a:p>
        </p:txBody>
      </p:sp>
      <p:sp>
        <p:nvSpPr>
          <p:cNvPr id="108552" name="Text Box 8"/>
          <p:cNvSpPr txBox="1"/>
          <p:nvPr/>
        </p:nvSpPr>
        <p:spPr>
          <a:xfrm>
            <a:off x="152400" y="1066800"/>
            <a:ext cx="4648200" cy="521970"/>
          </a:xfrm>
          <a:prstGeom prst="rect">
            <a:avLst/>
          </a:prstGeom>
          <a:noFill/>
          <a:ln w="9525">
            <a:noFill/>
          </a:ln>
        </p:spPr>
        <p:txBody>
          <a:bodyPr>
            <a:spAutoFit/>
          </a:bodyPr>
          <a:p>
            <a:pPr algn="l">
              <a:spcBef>
                <a:spcPct val="50000"/>
              </a:spcBef>
            </a:pPr>
            <a:r>
              <a:rPr sz="2800" b="1" dirty="0">
                <a:solidFill>
                  <a:srgbClr val="FF9900"/>
                </a:solidFill>
                <a:latin typeface="Times New Roman" panose="02020603050405020304" pitchFamily="18" charset="0"/>
              </a:rPr>
              <a:t>2</a:t>
            </a:r>
            <a:r>
              <a:rPr lang="en-US" sz="2800" b="1" dirty="0">
                <a:solidFill>
                  <a:srgbClr val="FF9900"/>
                </a:solidFill>
                <a:latin typeface="Times New Roman" panose="02020603050405020304" pitchFamily="18" charset="0"/>
              </a:rPr>
              <a:t>.</a:t>
            </a:r>
            <a:r>
              <a:rPr sz="2800" b="1" dirty="0">
                <a:solidFill>
                  <a:srgbClr val="FF9900"/>
                </a:solidFill>
                <a:latin typeface="Times New Roman" panose="02020603050405020304" pitchFamily="18" charset="0"/>
              </a:rPr>
              <a:t> </a:t>
            </a:r>
            <a:r>
              <a:rPr sz="2800" b="1" u="sng" dirty="0">
                <a:solidFill>
                  <a:srgbClr val="FF9900"/>
                </a:solidFill>
                <a:latin typeface="Times New Roman" panose="02020603050405020304" pitchFamily="18" charset="0"/>
              </a:rPr>
              <a:t>Hội nghị thành lập Đảng</a:t>
            </a:r>
            <a:endParaRPr sz="2800" b="1" u="sng" dirty="0">
              <a:solidFill>
                <a:srgbClr val="FF9900"/>
              </a:solidFill>
              <a:latin typeface="Times New Roman" panose="02020603050405020304" pitchFamily="18" charset="0"/>
            </a:endParaRPr>
          </a:p>
        </p:txBody>
      </p:sp>
      <p:sp>
        <p:nvSpPr>
          <p:cNvPr id="108553" name="Rectangle 9"/>
          <p:cNvSpPr/>
          <p:nvPr/>
        </p:nvSpPr>
        <p:spPr>
          <a:xfrm>
            <a:off x="1600200" y="2133600"/>
            <a:ext cx="6629400" cy="822325"/>
          </a:xfrm>
          <a:prstGeom prst="rect">
            <a:avLst/>
          </a:prstGeom>
          <a:noFill/>
          <a:ln w="9525">
            <a:noFill/>
          </a:ln>
        </p:spPr>
        <p:txBody>
          <a:bodyPr>
            <a:spAutoFit/>
          </a:bodyPr>
          <a:p>
            <a:pPr algn="l"/>
            <a:r>
              <a:rPr sz="2400" b="1" i="1" dirty="0">
                <a:latin typeface="Times New Roman" panose="02020603050405020304" pitchFamily="18" charset="0"/>
              </a:rPr>
              <a:t>Em hãy trình bày hoàn cảnh ra đời của Đảng cộng sản Việt Nam năm 1930?</a:t>
            </a:r>
            <a:endParaRPr sz="2400" b="1" i="1" dirty="0">
              <a:latin typeface="Times New Roman" panose="02020603050405020304" pitchFamily="18" charset="0"/>
            </a:endParaRPr>
          </a:p>
        </p:txBody>
      </p:sp>
      <p:pic>
        <p:nvPicPr>
          <p:cNvPr id="108554" name="Picture 10" descr="2"/>
          <p:cNvPicPr>
            <a:picLocks noChangeAspect="1"/>
          </p:cNvPicPr>
          <p:nvPr/>
        </p:nvPicPr>
        <p:blipFill>
          <a:blip r:embed="rId1"/>
          <a:stretch>
            <a:fillRect/>
          </a:stretch>
        </p:blipFill>
        <p:spPr>
          <a:xfrm>
            <a:off x="762000" y="2209800"/>
            <a:ext cx="838200" cy="703263"/>
          </a:xfrm>
          <a:prstGeom prst="rect">
            <a:avLst/>
          </a:prstGeom>
          <a:noFill/>
          <a:ln w="9525">
            <a:noFill/>
          </a:ln>
        </p:spPr>
      </p:pic>
      <p:sp>
        <p:nvSpPr>
          <p:cNvPr id="108555" name="Rectangle 11"/>
          <p:cNvSpPr/>
          <p:nvPr/>
        </p:nvSpPr>
        <p:spPr>
          <a:xfrm>
            <a:off x="228600" y="1524000"/>
            <a:ext cx="2610485" cy="583565"/>
          </a:xfrm>
          <a:prstGeom prst="rect">
            <a:avLst/>
          </a:prstGeom>
          <a:noFill/>
          <a:ln w="9525">
            <a:noFill/>
          </a:ln>
        </p:spPr>
        <p:txBody>
          <a:bodyPr wrap="none">
            <a:spAutoFit/>
          </a:bodyPr>
          <a:p>
            <a:pPr algn="l">
              <a:spcBef>
                <a:spcPct val="20000"/>
              </a:spcBef>
            </a:pPr>
            <a:r>
              <a:rPr sz="3200" b="1" dirty="0">
                <a:solidFill>
                  <a:schemeClr val="tx2"/>
                </a:solidFill>
                <a:latin typeface="Times New Roman" panose="02020603050405020304" pitchFamily="18" charset="0"/>
              </a:rPr>
              <a:t>a</a:t>
            </a:r>
            <a:r>
              <a:rPr lang="en-US" sz="3200" b="1" dirty="0">
                <a:solidFill>
                  <a:schemeClr val="tx2"/>
                </a:solidFill>
                <a:latin typeface="Times New Roman" panose="02020603050405020304" pitchFamily="18" charset="0"/>
              </a:rPr>
              <a:t>.</a:t>
            </a:r>
            <a:r>
              <a:rPr sz="3200" b="1" dirty="0">
                <a:solidFill>
                  <a:schemeClr val="tx2"/>
                </a:solidFill>
                <a:latin typeface="Times New Roman" panose="02020603050405020304" pitchFamily="18" charset="0"/>
              </a:rPr>
              <a:t> </a:t>
            </a:r>
            <a:r>
              <a:rPr sz="3200" b="1" u="sng" dirty="0">
                <a:solidFill>
                  <a:schemeClr val="tx2"/>
                </a:solidFill>
                <a:latin typeface="Times New Roman" panose="02020603050405020304" pitchFamily="18" charset="0"/>
              </a:rPr>
              <a:t>Hoàn cảnh:</a:t>
            </a:r>
            <a:endParaRPr sz="3200" b="1" u="sng" dirty="0">
              <a:solidFill>
                <a:schemeClr val="tx2"/>
              </a:solidFill>
              <a:latin typeface="Times New Roman" panose="02020603050405020304" pitchFamily="18" charset="0"/>
            </a:endParaRPr>
          </a:p>
        </p:txBody>
      </p:sp>
      <p:sp>
        <p:nvSpPr>
          <p:cNvPr id="108556" name="Rectangle 12"/>
          <p:cNvSpPr/>
          <p:nvPr/>
        </p:nvSpPr>
        <p:spPr>
          <a:xfrm>
            <a:off x="304800" y="2057400"/>
            <a:ext cx="8382000" cy="1373188"/>
          </a:xfrm>
          <a:prstGeom prst="rect">
            <a:avLst/>
          </a:prstGeom>
          <a:noFill/>
          <a:ln w="9525">
            <a:noFill/>
          </a:ln>
        </p:spPr>
        <p:txBody>
          <a:bodyPr>
            <a:spAutoFit/>
          </a:bodyPr>
          <a:p>
            <a:pPr algn="l">
              <a:spcBef>
                <a:spcPct val="20000"/>
              </a:spcBef>
            </a:pPr>
            <a:r>
              <a:rPr sz="2800" b="1" dirty="0">
                <a:latin typeface="Times New Roman" panose="02020603050405020304" pitchFamily="18" charset="0"/>
              </a:rPr>
              <a:t>+ Ba tổ chức cộng sản ra đời, hoạt động riêng rẽ, làm ảnh hưởng đến tâm lí quần chúng, và sự phát triển chung của phong trào Cách mạng VN.</a:t>
            </a:r>
            <a:endParaRPr sz="2800" b="1" dirty="0">
              <a:latin typeface="Times New Roman" panose="02020603050405020304" pitchFamily="18" charset="0"/>
            </a:endParaRPr>
          </a:p>
        </p:txBody>
      </p:sp>
      <p:sp>
        <p:nvSpPr>
          <p:cNvPr id="108557" name="Text Box 13"/>
          <p:cNvSpPr txBox="1"/>
          <p:nvPr/>
        </p:nvSpPr>
        <p:spPr>
          <a:xfrm>
            <a:off x="228600" y="3429000"/>
            <a:ext cx="8534400" cy="94615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 Yêu cầu thống nhất các tổ chức cộng sản được đặt ra một cách bức thiết</a:t>
            </a:r>
            <a:endParaRPr sz="2800" b="1" dirty="0">
              <a:latin typeface="Times New Roman" panose="02020603050405020304" pitchFamily="18" charset="0"/>
            </a:endParaRPr>
          </a:p>
        </p:txBody>
      </p:sp>
      <p:sp>
        <p:nvSpPr>
          <p:cNvPr id="108558" name="Rectangle 14"/>
          <p:cNvSpPr/>
          <p:nvPr/>
        </p:nvSpPr>
        <p:spPr>
          <a:xfrm>
            <a:off x="228600" y="4343400"/>
            <a:ext cx="8610600" cy="1373188"/>
          </a:xfrm>
          <a:prstGeom prst="rect">
            <a:avLst/>
          </a:prstGeom>
          <a:noFill/>
          <a:ln w="9525">
            <a:noFill/>
          </a:ln>
        </p:spPr>
        <p:txBody>
          <a:bodyPr>
            <a:spAutoFit/>
          </a:bodyPr>
          <a:p>
            <a:pPr algn="l">
              <a:spcBef>
                <a:spcPct val="20000"/>
              </a:spcBef>
            </a:pPr>
            <a:r>
              <a:rPr sz="2800" b="1" dirty="0">
                <a:latin typeface="Times New Roman" panose="02020603050405020304" pitchFamily="18" charset="0"/>
              </a:rPr>
              <a:t>+ Trước tình hình đó, Nguyễn Ái Quốc đã triệu tập hội nghị hợp nhất các tổ chức cộng sản từ ngày 6-1-1930 đến 7.2.1930 tại Cửu Long (Hương Cảng-TQ)</a:t>
            </a:r>
            <a:endParaRPr sz="2800" b="1"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8552"/>
                                        </p:tgtEl>
                                        <p:attrNameLst>
                                          <p:attrName>style.visibility</p:attrName>
                                        </p:attrNameLst>
                                      </p:cBhvr>
                                      <p:to>
                                        <p:strVal val="visible"/>
                                      </p:to>
                                    </p:set>
                                    <p:anim calcmode="lin" valueType="num">
                                      <p:cBhvr>
                                        <p:cTn id="7" dur="1000" fill="hold"/>
                                        <p:tgtEl>
                                          <p:spTgt spid="108552"/>
                                        </p:tgtEl>
                                        <p:attrNameLst>
                                          <p:attrName>ppt_w</p:attrName>
                                        </p:attrNameLst>
                                      </p:cBhvr>
                                      <p:tavLst>
                                        <p:tav tm="0">
                                          <p:val>
                                            <p:fltVal val="0.000000"/>
                                          </p:val>
                                        </p:tav>
                                        <p:tav tm="100000">
                                          <p:val>
                                            <p:strVal val="#ppt_w"/>
                                          </p:val>
                                        </p:tav>
                                      </p:tavLst>
                                    </p:anim>
                                    <p:anim calcmode="lin" valueType="num">
                                      <p:cBhvr>
                                        <p:cTn id="8" dur="1000" fill="hold"/>
                                        <p:tgtEl>
                                          <p:spTgt spid="108552"/>
                                        </p:tgtEl>
                                        <p:attrNameLst>
                                          <p:attrName>ppt_h</p:attrName>
                                        </p:attrNameLst>
                                      </p:cBhvr>
                                      <p:tavLst>
                                        <p:tav tm="0">
                                          <p:val>
                                            <p:fltVal val="0.000000"/>
                                          </p:val>
                                        </p:tav>
                                        <p:tav tm="100000">
                                          <p:val>
                                            <p:strVal val="#ppt_h"/>
                                          </p:val>
                                        </p:tav>
                                      </p:tavLst>
                                    </p:anim>
                                    <p:anim calcmode="lin" valueType="num">
                                      <p:cBhvr>
                                        <p:cTn id="9" dur="1000" fill="hold"/>
                                        <p:tgtEl>
                                          <p:spTgt spid="108552"/>
                                        </p:tgtEl>
                                        <p:attrNameLst>
                                          <p:attrName>style.rotation</p:attrName>
                                        </p:attrNameLst>
                                      </p:cBhvr>
                                      <p:tavLst>
                                        <p:tav tm="0">
                                          <p:val>
                                            <p:fltVal val="90.000000"/>
                                          </p:val>
                                        </p:tav>
                                        <p:tav tm="100000">
                                          <p:val>
                                            <p:fltVal val="0.000000"/>
                                          </p:val>
                                        </p:tav>
                                      </p:tavLst>
                                    </p:anim>
                                    <p:animEffect transition="in" filter="fade">
                                      <p:cBhvr>
                                        <p:cTn id="10" dur="1000"/>
                                        <p:tgtEl>
                                          <p:spTgt spid="108552"/>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08555"/>
                                        </p:tgtEl>
                                        <p:attrNameLst>
                                          <p:attrName>style.visibility</p:attrName>
                                        </p:attrNameLst>
                                      </p:cBhvr>
                                      <p:to>
                                        <p:strVal val="visible"/>
                                      </p:to>
                                    </p:set>
                                    <p:animEffect transition="in" filter="diamond(in)">
                                      <p:cBhvr>
                                        <p:cTn id="15" dur="2000"/>
                                        <p:tgtEl>
                                          <p:spTgt spid="10855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108554"/>
                                        </p:tgtEl>
                                        <p:attrNameLst>
                                          <p:attrName>style.visibility</p:attrName>
                                        </p:attrNameLst>
                                      </p:cBhvr>
                                      <p:to>
                                        <p:strVal val="visible"/>
                                      </p:to>
                                    </p:set>
                                    <p:anim calcmode="lin" valueType="num">
                                      <p:cBhvr>
                                        <p:cTn id="20" dur="1000" fill="hold"/>
                                        <p:tgtEl>
                                          <p:spTgt spid="108554"/>
                                        </p:tgtEl>
                                        <p:attrNameLst>
                                          <p:attrName>ppt_w</p:attrName>
                                        </p:attrNameLst>
                                      </p:cBhvr>
                                      <p:tavLst>
                                        <p:tav tm="0">
                                          <p:val>
                                            <p:fltVal val="0.000000"/>
                                          </p:val>
                                        </p:tav>
                                        <p:tav tm="100000">
                                          <p:val>
                                            <p:strVal val="#ppt_w"/>
                                          </p:val>
                                        </p:tav>
                                      </p:tavLst>
                                    </p:anim>
                                    <p:anim calcmode="lin" valueType="num">
                                      <p:cBhvr>
                                        <p:cTn id="21" dur="1000" fill="hold"/>
                                        <p:tgtEl>
                                          <p:spTgt spid="108554"/>
                                        </p:tgtEl>
                                        <p:attrNameLst>
                                          <p:attrName>ppt_h</p:attrName>
                                        </p:attrNameLst>
                                      </p:cBhvr>
                                      <p:tavLst>
                                        <p:tav tm="0">
                                          <p:val>
                                            <p:fltVal val="0.000000"/>
                                          </p:val>
                                        </p:tav>
                                        <p:tav tm="100000">
                                          <p:val>
                                            <p:strVal val="#ppt_h"/>
                                          </p:val>
                                        </p:tav>
                                      </p:tavLst>
                                    </p:anim>
                                    <p:anim calcmode="lin" valueType="num">
                                      <p:cBhvr>
                                        <p:cTn id="22" dur="1000" fill="hold"/>
                                        <p:tgtEl>
                                          <p:spTgt spid="108554"/>
                                        </p:tgtEl>
                                        <p:attrNameLst>
                                          <p:attrName>style.rotation</p:attrName>
                                        </p:attrNameLst>
                                      </p:cBhvr>
                                      <p:tavLst>
                                        <p:tav tm="0">
                                          <p:val>
                                            <p:fltVal val="90.000000"/>
                                          </p:val>
                                        </p:tav>
                                        <p:tav tm="100000">
                                          <p:val>
                                            <p:fltVal val="0.000000"/>
                                          </p:val>
                                        </p:tav>
                                      </p:tavLst>
                                    </p:anim>
                                    <p:animEffect transition="in" filter="fade">
                                      <p:cBhvr>
                                        <p:cTn id="23" dur="1000"/>
                                        <p:tgtEl>
                                          <p:spTgt spid="108554"/>
                                        </p:tgtEl>
                                      </p:cBhvr>
                                    </p:animEffect>
                                  </p:childTnLst>
                                </p:cTn>
                              </p:par>
                              <p:par>
                                <p:cTn id="24" presetID="31" presetClass="entr" presetSubtype="0" fill="hold" grpId="0" nodeType="withEffect">
                                  <p:stCondLst>
                                    <p:cond delay="0"/>
                                  </p:stCondLst>
                                  <p:iterate type="lt">
                                    <p:tmPct val="5000"/>
                                  </p:iterate>
                                  <p:childTnLst>
                                    <p:set>
                                      <p:cBhvr>
                                        <p:cTn id="25" dur="1" fill="hold">
                                          <p:stCondLst>
                                            <p:cond delay="0"/>
                                          </p:stCondLst>
                                        </p:cTn>
                                        <p:tgtEl>
                                          <p:spTgt spid="108553"/>
                                        </p:tgtEl>
                                        <p:attrNameLst>
                                          <p:attrName>style.visibility</p:attrName>
                                        </p:attrNameLst>
                                      </p:cBhvr>
                                      <p:to>
                                        <p:strVal val="visible"/>
                                      </p:to>
                                    </p:set>
                                    <p:anim calcmode="lin" valueType="num">
                                      <p:cBhvr>
                                        <p:cTn id="26" dur="1000" fill="hold"/>
                                        <p:tgtEl>
                                          <p:spTgt spid="108553"/>
                                        </p:tgtEl>
                                        <p:attrNameLst>
                                          <p:attrName>ppt_w</p:attrName>
                                        </p:attrNameLst>
                                      </p:cBhvr>
                                      <p:tavLst>
                                        <p:tav tm="0">
                                          <p:val>
                                            <p:fltVal val="0.000000"/>
                                          </p:val>
                                        </p:tav>
                                        <p:tav tm="100000">
                                          <p:val>
                                            <p:strVal val="#ppt_w"/>
                                          </p:val>
                                        </p:tav>
                                      </p:tavLst>
                                    </p:anim>
                                    <p:anim calcmode="lin" valueType="num">
                                      <p:cBhvr>
                                        <p:cTn id="27" dur="1000" fill="hold"/>
                                        <p:tgtEl>
                                          <p:spTgt spid="108553"/>
                                        </p:tgtEl>
                                        <p:attrNameLst>
                                          <p:attrName>ppt_h</p:attrName>
                                        </p:attrNameLst>
                                      </p:cBhvr>
                                      <p:tavLst>
                                        <p:tav tm="0">
                                          <p:val>
                                            <p:fltVal val="0.000000"/>
                                          </p:val>
                                        </p:tav>
                                        <p:tav tm="100000">
                                          <p:val>
                                            <p:strVal val="#ppt_h"/>
                                          </p:val>
                                        </p:tav>
                                      </p:tavLst>
                                    </p:anim>
                                    <p:anim calcmode="lin" valueType="num">
                                      <p:cBhvr>
                                        <p:cTn id="28" dur="1000" fill="hold"/>
                                        <p:tgtEl>
                                          <p:spTgt spid="108553"/>
                                        </p:tgtEl>
                                        <p:attrNameLst>
                                          <p:attrName>style.rotation</p:attrName>
                                        </p:attrNameLst>
                                      </p:cBhvr>
                                      <p:tavLst>
                                        <p:tav tm="0">
                                          <p:val>
                                            <p:fltVal val="90.000000"/>
                                          </p:val>
                                        </p:tav>
                                        <p:tav tm="100000">
                                          <p:val>
                                            <p:fltVal val="0.000000"/>
                                          </p:val>
                                        </p:tav>
                                      </p:tavLst>
                                    </p:anim>
                                    <p:animEffect transition="in" filter="fade">
                                      <p:cBhvr>
                                        <p:cTn id="29" dur="1000"/>
                                        <p:tgtEl>
                                          <p:spTgt spid="108553"/>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xit" presetSubtype="10" fill="hold" nodeType="clickEffect">
                                  <p:stCondLst>
                                    <p:cond delay="0"/>
                                  </p:stCondLst>
                                  <p:iterate type="lt">
                                    <p:tmPct val="0"/>
                                  </p:iterate>
                                  <p:childTnLst>
                                    <p:animEffect transition="out" filter="checkerboard(across)">
                                      <p:cBhvr>
                                        <p:cTn id="33" dur="500"/>
                                        <p:tgtEl>
                                          <p:spTgt spid="108554"/>
                                        </p:tgtEl>
                                      </p:cBhvr>
                                    </p:animEffect>
                                    <p:set>
                                      <p:cBhvr>
                                        <p:cTn id="34" dur="1" fill="hold">
                                          <p:stCondLst>
                                            <p:cond delay="499"/>
                                          </p:stCondLst>
                                        </p:cTn>
                                        <p:tgtEl>
                                          <p:spTgt spid="108554"/>
                                        </p:tgtEl>
                                        <p:attrNameLst>
                                          <p:attrName>style.visibility</p:attrName>
                                        </p:attrNameLst>
                                      </p:cBhvr>
                                      <p:to>
                                        <p:strVal val="hidden"/>
                                      </p:to>
                                    </p:set>
                                  </p:childTnLst>
                                </p:cTn>
                              </p:par>
                              <p:par>
                                <p:cTn id="35" presetID="5" presetClass="exit" presetSubtype="10" fill="hold" grpId="1" nodeType="withEffect">
                                  <p:stCondLst>
                                    <p:cond delay="0"/>
                                  </p:stCondLst>
                                  <p:iterate type="lt">
                                    <p:tmPct val="0"/>
                                  </p:iterate>
                                  <p:childTnLst>
                                    <p:animEffect transition="out" filter="checkerboard(across)">
                                      <p:cBhvr>
                                        <p:cTn id="36" dur="500"/>
                                        <p:tgtEl>
                                          <p:spTgt spid="108553"/>
                                        </p:tgtEl>
                                      </p:cBhvr>
                                    </p:animEffect>
                                    <p:set>
                                      <p:cBhvr>
                                        <p:cTn id="37" dur="1" fill="hold">
                                          <p:stCondLst>
                                            <p:cond delay="499"/>
                                          </p:stCondLst>
                                        </p:cTn>
                                        <p:tgtEl>
                                          <p:spTgt spid="10855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08556"/>
                                        </p:tgtEl>
                                        <p:attrNameLst>
                                          <p:attrName>style.visibility</p:attrName>
                                        </p:attrNameLst>
                                      </p:cBhvr>
                                      <p:to>
                                        <p:strVal val="visible"/>
                                      </p:to>
                                    </p:set>
                                    <p:anim calcmode="discrete" valueType="clr">
                                      <p:cBhvr override="childStyle">
                                        <p:cTn id="42" dur="80"/>
                                        <p:tgtEl>
                                          <p:spTgt spid="108556"/>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8556"/>
                                        </p:tgtEl>
                                        <p:attrNameLst>
                                          <p:attrName>fillcolor</p:attrName>
                                        </p:attrNameLst>
                                      </p:cBhvr>
                                      <p:tavLst>
                                        <p:tav tm="0">
                                          <p:val>
                                            <p:clrVal>
                                              <a:schemeClr val="accent2"/>
                                            </p:clrVal>
                                          </p:val>
                                        </p:tav>
                                        <p:tav tm="50000">
                                          <p:val>
                                            <p:clrVal>
                                              <a:schemeClr val="hlink"/>
                                            </p:clrVal>
                                          </p:val>
                                        </p:tav>
                                      </p:tavLst>
                                    </p:anim>
                                    <p:set>
                                      <p:cBhvr>
                                        <p:cTn id="44" dur="80"/>
                                        <p:tgtEl>
                                          <p:spTgt spid="108556"/>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108557"/>
                                        </p:tgtEl>
                                        <p:attrNameLst>
                                          <p:attrName>style.visibility</p:attrName>
                                        </p:attrNameLst>
                                      </p:cBhvr>
                                      <p:to>
                                        <p:strVal val="visible"/>
                                      </p:to>
                                    </p:set>
                                    <p:anim calcmode="lin" valueType="num">
                                      <p:cBhvr>
                                        <p:cTn id="49" dur="1000" fill="hold"/>
                                        <p:tgtEl>
                                          <p:spTgt spid="108557"/>
                                        </p:tgtEl>
                                        <p:attrNameLst>
                                          <p:attrName>ppt_w</p:attrName>
                                        </p:attrNameLst>
                                      </p:cBhvr>
                                      <p:tavLst>
                                        <p:tav tm="0">
                                          <p:val>
                                            <p:fltVal val="0.000000"/>
                                          </p:val>
                                        </p:tav>
                                        <p:tav tm="100000">
                                          <p:val>
                                            <p:strVal val="#ppt_w"/>
                                          </p:val>
                                        </p:tav>
                                      </p:tavLst>
                                    </p:anim>
                                    <p:anim calcmode="lin" valueType="num">
                                      <p:cBhvr>
                                        <p:cTn id="50" dur="1000" fill="hold"/>
                                        <p:tgtEl>
                                          <p:spTgt spid="108557"/>
                                        </p:tgtEl>
                                        <p:attrNameLst>
                                          <p:attrName>ppt_h</p:attrName>
                                        </p:attrNameLst>
                                      </p:cBhvr>
                                      <p:tavLst>
                                        <p:tav tm="0">
                                          <p:val>
                                            <p:fltVal val="0.000000"/>
                                          </p:val>
                                        </p:tav>
                                        <p:tav tm="100000">
                                          <p:val>
                                            <p:strVal val="#ppt_h"/>
                                          </p:val>
                                        </p:tav>
                                      </p:tavLst>
                                    </p:anim>
                                    <p:anim calcmode="lin" valueType="num">
                                      <p:cBhvr>
                                        <p:cTn id="51" dur="1000" fill="hold"/>
                                        <p:tgtEl>
                                          <p:spTgt spid="108557"/>
                                        </p:tgtEl>
                                        <p:attrNameLst>
                                          <p:attrName>style.rotation</p:attrName>
                                        </p:attrNameLst>
                                      </p:cBhvr>
                                      <p:tavLst>
                                        <p:tav tm="0">
                                          <p:val>
                                            <p:fltVal val="90.000000"/>
                                          </p:val>
                                        </p:tav>
                                        <p:tav tm="100000">
                                          <p:val>
                                            <p:fltVal val="0.000000"/>
                                          </p:val>
                                        </p:tav>
                                      </p:tavLst>
                                    </p:anim>
                                    <p:animEffect transition="in" filter="fade">
                                      <p:cBhvr>
                                        <p:cTn id="52" dur="1000"/>
                                        <p:tgtEl>
                                          <p:spTgt spid="108557"/>
                                        </p:tgtEl>
                                      </p:cBhvr>
                                    </p:animEffect>
                                  </p:childTnLst>
                                </p:cTn>
                              </p:par>
                            </p:childTnLst>
                          </p:cTn>
                        </p:par>
                      </p:childTnLst>
                    </p:cTn>
                  </p:par>
                  <p:par>
                    <p:cTn id="53" fill="hold">
                      <p:stCondLst>
                        <p:cond delay="indefinite"/>
                      </p:stCondLst>
                      <p:childTnLst>
                        <p:par>
                          <p:cTn id="54" fill="hold">
                            <p:stCondLst>
                              <p:cond delay="0"/>
                            </p:stCondLst>
                            <p:childTnLst>
                              <p:par>
                                <p:cTn id="55" presetID="27" presetClass="entr" presetSubtype="0" fill="hold" grpId="0" nodeType="clickEffect">
                                  <p:stCondLst>
                                    <p:cond delay="0"/>
                                  </p:stCondLst>
                                  <p:iterate type="lt">
                                    <p:tmPct val="50000"/>
                                  </p:iterate>
                                  <p:childTnLst>
                                    <p:set>
                                      <p:cBhvr>
                                        <p:cTn id="56" dur="1" fill="hold">
                                          <p:stCondLst>
                                            <p:cond delay="0"/>
                                          </p:stCondLst>
                                        </p:cTn>
                                        <p:tgtEl>
                                          <p:spTgt spid="108558"/>
                                        </p:tgtEl>
                                        <p:attrNameLst>
                                          <p:attrName>style.visibility</p:attrName>
                                        </p:attrNameLst>
                                      </p:cBhvr>
                                      <p:to>
                                        <p:strVal val="visible"/>
                                      </p:to>
                                    </p:set>
                                    <p:anim calcmode="discrete" valueType="clr">
                                      <p:cBhvr override="childStyle">
                                        <p:cTn id="57" dur="80"/>
                                        <p:tgtEl>
                                          <p:spTgt spid="108558"/>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108558"/>
                                        </p:tgtEl>
                                        <p:attrNameLst>
                                          <p:attrName>fillcolor</p:attrName>
                                        </p:attrNameLst>
                                      </p:cBhvr>
                                      <p:tavLst>
                                        <p:tav tm="0">
                                          <p:val>
                                            <p:clrVal>
                                              <a:schemeClr val="accent2"/>
                                            </p:clrVal>
                                          </p:val>
                                        </p:tav>
                                        <p:tav tm="50000">
                                          <p:val>
                                            <p:clrVal>
                                              <a:schemeClr val="hlink"/>
                                            </p:clrVal>
                                          </p:val>
                                        </p:tav>
                                      </p:tavLst>
                                    </p:anim>
                                    <p:set>
                                      <p:cBhvr>
                                        <p:cTn id="59" dur="80"/>
                                        <p:tgtEl>
                                          <p:spTgt spid="10855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p:bldP spid="108553" grpId="0"/>
      <p:bldP spid="108553" grpId="1"/>
      <p:bldP spid="108555" grpId="0"/>
      <p:bldP spid="108556" grpId="0"/>
      <p:bldP spid="108557" grpId="0"/>
      <p:bldP spid="1085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72" name="Text Box 8"/>
          <p:cNvSpPr txBox="1"/>
          <p:nvPr/>
        </p:nvSpPr>
        <p:spPr>
          <a:xfrm>
            <a:off x="304800" y="1905000"/>
            <a:ext cx="2743200" cy="860425"/>
          </a:xfrm>
          <a:prstGeom prst="rect">
            <a:avLst/>
          </a:prstGeom>
          <a:noFill/>
          <a:ln w="38100" cap="flat" cmpd="dbl">
            <a:solidFill>
              <a:srgbClr val="FFFF00"/>
            </a:solidFill>
            <a:prstDash val="solid"/>
            <a:miter/>
            <a:headEnd type="none" w="med" len="med"/>
            <a:tailEnd type="none" w="med" len="med"/>
          </a:ln>
        </p:spPr>
        <p:txBody>
          <a:bodyPr>
            <a:spAutoFit/>
          </a:bodyPr>
          <a:p>
            <a:pPr>
              <a:spcBef>
                <a:spcPct val="50000"/>
              </a:spcBef>
            </a:pPr>
            <a:r>
              <a:rPr sz="2400" b="1" i="1" dirty="0">
                <a:latin typeface="Times New Roman" panose="02020603050405020304" pitchFamily="18" charset="0"/>
              </a:rPr>
              <a:t>An Nam Cộng sản đảng</a:t>
            </a:r>
            <a:endParaRPr sz="2400" dirty="0">
              <a:latin typeface="Arial" panose="020B0604020202020204" pitchFamily="34" charset="0"/>
            </a:endParaRPr>
          </a:p>
        </p:txBody>
      </p:sp>
      <p:sp>
        <p:nvSpPr>
          <p:cNvPr id="36873" name="Text Box 9"/>
          <p:cNvSpPr txBox="1"/>
          <p:nvPr/>
        </p:nvSpPr>
        <p:spPr>
          <a:xfrm>
            <a:off x="304800" y="2819400"/>
            <a:ext cx="2743200" cy="860425"/>
          </a:xfrm>
          <a:prstGeom prst="rect">
            <a:avLst/>
          </a:prstGeom>
          <a:noFill/>
          <a:ln w="38100" cap="flat" cmpd="dbl">
            <a:solidFill>
              <a:srgbClr val="FFFF00"/>
            </a:solidFill>
            <a:prstDash val="solid"/>
            <a:miter/>
            <a:headEnd type="none" w="med" len="med"/>
            <a:tailEnd type="none" w="med" len="med"/>
          </a:ln>
        </p:spPr>
        <p:txBody>
          <a:bodyPr>
            <a:spAutoFit/>
          </a:bodyPr>
          <a:p>
            <a:pPr>
              <a:spcBef>
                <a:spcPct val="50000"/>
              </a:spcBef>
            </a:pPr>
            <a:r>
              <a:rPr sz="2400" b="1" i="1" dirty="0">
                <a:latin typeface="Times New Roman" panose="02020603050405020304" pitchFamily="18" charset="0"/>
              </a:rPr>
              <a:t>Đông Dương Cộng sản đảng</a:t>
            </a:r>
            <a:endParaRPr sz="2400" dirty="0">
              <a:latin typeface="Arial" panose="020B0604020202020204" pitchFamily="34" charset="0"/>
            </a:endParaRPr>
          </a:p>
        </p:txBody>
      </p:sp>
      <p:sp>
        <p:nvSpPr>
          <p:cNvPr id="36874" name="Text Box 10"/>
          <p:cNvSpPr txBox="1"/>
          <p:nvPr/>
        </p:nvSpPr>
        <p:spPr>
          <a:xfrm>
            <a:off x="304800" y="3733800"/>
            <a:ext cx="2743200" cy="860425"/>
          </a:xfrm>
          <a:prstGeom prst="rect">
            <a:avLst/>
          </a:prstGeom>
          <a:noFill/>
          <a:ln w="38100" cap="flat" cmpd="dbl">
            <a:solidFill>
              <a:srgbClr val="FFFF00"/>
            </a:solidFill>
            <a:prstDash val="solid"/>
            <a:miter/>
            <a:headEnd type="none" w="med" len="med"/>
            <a:tailEnd type="none" w="med" len="med"/>
          </a:ln>
        </p:spPr>
        <p:txBody>
          <a:bodyPr>
            <a:spAutoFit/>
          </a:bodyPr>
          <a:p>
            <a:pPr>
              <a:spcBef>
                <a:spcPct val="50000"/>
              </a:spcBef>
            </a:pPr>
            <a:r>
              <a:rPr sz="2400" b="1" i="1" dirty="0">
                <a:latin typeface="Times New Roman" panose="02020603050405020304" pitchFamily="18" charset="0"/>
              </a:rPr>
              <a:t>Đông Dương Cộng sản liên đoàn</a:t>
            </a:r>
            <a:endParaRPr sz="2400" dirty="0">
              <a:latin typeface="Arial" panose="020B0604020202020204" pitchFamily="34" charset="0"/>
            </a:endParaRPr>
          </a:p>
        </p:txBody>
      </p:sp>
      <p:sp>
        <p:nvSpPr>
          <p:cNvPr id="36875" name="AutoShape 11"/>
          <p:cNvSpPr/>
          <p:nvPr/>
        </p:nvSpPr>
        <p:spPr>
          <a:xfrm>
            <a:off x="3124200" y="2057400"/>
            <a:ext cx="304800" cy="2362200"/>
          </a:xfrm>
          <a:prstGeom prst="rightBrace">
            <a:avLst>
              <a:gd name="adj1" fmla="val 64583"/>
              <a:gd name="adj2" fmla="val 50000"/>
            </a:avLst>
          </a:prstGeom>
          <a:noFill/>
          <a:ln w="38100" cap="flat" cmpd="sng">
            <a:solidFill>
              <a:srgbClr val="FF9900"/>
            </a:solidFill>
            <a:prstDash val="solid"/>
            <a:headEnd type="none" w="med" len="med"/>
            <a:tailEnd type="none" w="med" len="med"/>
          </a:ln>
        </p:spPr>
        <p:txBody>
          <a:bodyPr wrap="none" anchor="ctr" anchorCtr="0"/>
          <a:p>
            <a:pPr algn="l" eaLnBrk="0" hangingPunct="0"/>
            <a:endParaRPr lang="vi-VN" altLang="x-none" sz="2400" b="1" dirty="0">
              <a:latin typeface=".VnArial" pitchFamily="34" charset="0"/>
            </a:endParaRPr>
          </a:p>
        </p:txBody>
      </p:sp>
      <p:sp>
        <p:nvSpPr>
          <p:cNvPr id="36877" name="Text Box 13"/>
          <p:cNvSpPr txBox="1"/>
          <p:nvPr/>
        </p:nvSpPr>
        <p:spPr>
          <a:xfrm>
            <a:off x="3733800" y="1752600"/>
            <a:ext cx="1828800" cy="3051175"/>
          </a:xfrm>
          <a:prstGeom prst="rect">
            <a:avLst/>
          </a:prstGeom>
          <a:noFill/>
          <a:ln w="38100" cap="flat" cmpd="dbl">
            <a:solidFill>
              <a:srgbClr val="FFFF00"/>
            </a:solidFill>
            <a:prstDash val="solid"/>
            <a:miter/>
            <a:headEnd type="none" w="med" len="med"/>
            <a:tailEnd type="none" w="med" len="med"/>
          </a:ln>
        </p:spPr>
        <p:txBody>
          <a:bodyPr>
            <a:spAutoFit/>
          </a:bodyPr>
          <a:p>
            <a:pPr>
              <a:spcBef>
                <a:spcPct val="50000"/>
              </a:spcBef>
            </a:pPr>
            <a:r>
              <a:rPr sz="2400" b="1" i="1" dirty="0">
                <a:latin typeface="Times New Roman" panose="02020603050405020304" pitchFamily="18" charset="0"/>
              </a:rPr>
              <a:t>Hoạt động riêng lẻ, tranh giành ảnh hưởng lẫn nhau, CMVN có nguy cơ bi chia rẽ</a:t>
            </a:r>
            <a:endParaRPr sz="2400" dirty="0">
              <a:latin typeface="Arial" panose="020B0604020202020204" pitchFamily="34" charset="0"/>
            </a:endParaRPr>
          </a:p>
        </p:txBody>
      </p:sp>
      <p:sp>
        <p:nvSpPr>
          <p:cNvPr id="36880" name="Text Box 16"/>
          <p:cNvSpPr txBox="1"/>
          <p:nvPr/>
        </p:nvSpPr>
        <p:spPr>
          <a:xfrm>
            <a:off x="5791200" y="2590800"/>
            <a:ext cx="1295400" cy="457200"/>
          </a:xfrm>
          <a:prstGeom prst="rect">
            <a:avLst/>
          </a:prstGeom>
          <a:noFill/>
          <a:ln w="9525">
            <a:noFill/>
          </a:ln>
        </p:spPr>
        <p:txBody>
          <a:bodyPr>
            <a:spAutoFit/>
          </a:bodyPr>
          <a:p>
            <a:pPr algn="just">
              <a:spcBef>
                <a:spcPct val="50000"/>
              </a:spcBef>
            </a:pPr>
            <a:r>
              <a:rPr sz="2400" b="1" i="1" dirty="0">
                <a:latin typeface="Times New Roman" panose="02020603050405020304" pitchFamily="18" charset="0"/>
              </a:rPr>
              <a:t>Yêu cầu</a:t>
            </a:r>
            <a:endParaRPr sz="2400" dirty="0">
              <a:latin typeface="Arial" panose="020B0604020202020204" pitchFamily="34" charset="0"/>
            </a:endParaRPr>
          </a:p>
        </p:txBody>
      </p:sp>
      <p:sp>
        <p:nvSpPr>
          <p:cNvPr id="36881" name="Text Box 17"/>
          <p:cNvSpPr txBox="1"/>
          <p:nvPr/>
        </p:nvSpPr>
        <p:spPr>
          <a:xfrm>
            <a:off x="5715000" y="3276600"/>
            <a:ext cx="1371600" cy="457200"/>
          </a:xfrm>
          <a:prstGeom prst="rect">
            <a:avLst/>
          </a:prstGeom>
          <a:noFill/>
          <a:ln w="9525">
            <a:noFill/>
          </a:ln>
        </p:spPr>
        <p:txBody>
          <a:bodyPr>
            <a:spAutoFit/>
          </a:bodyPr>
          <a:p>
            <a:pPr algn="just">
              <a:spcBef>
                <a:spcPct val="50000"/>
              </a:spcBef>
            </a:pPr>
            <a:r>
              <a:rPr sz="2400" b="1" i="1" dirty="0">
                <a:latin typeface="Times New Roman" panose="02020603050405020304" pitchFamily="18" charset="0"/>
              </a:rPr>
              <a:t>Cấp thiết</a:t>
            </a:r>
            <a:endParaRPr sz="2400" dirty="0">
              <a:latin typeface="Arial" panose="020B0604020202020204" pitchFamily="34" charset="0"/>
            </a:endParaRPr>
          </a:p>
        </p:txBody>
      </p:sp>
      <p:sp>
        <p:nvSpPr>
          <p:cNvPr id="36878" name="Line 14"/>
          <p:cNvSpPr/>
          <p:nvPr/>
        </p:nvSpPr>
        <p:spPr>
          <a:xfrm>
            <a:off x="5638800" y="3200400"/>
            <a:ext cx="1524000" cy="0"/>
          </a:xfrm>
          <a:prstGeom prst="line">
            <a:avLst/>
          </a:prstGeom>
          <a:ln w="57150" cap="flat" cmpd="sng">
            <a:solidFill>
              <a:srgbClr val="FF9900"/>
            </a:solidFill>
            <a:prstDash val="solid"/>
            <a:headEnd type="none" w="med" len="med"/>
            <a:tailEnd type="triangle" w="med" len="med"/>
          </a:ln>
        </p:spPr>
      </p:sp>
      <p:sp>
        <p:nvSpPr>
          <p:cNvPr id="36879" name="Text Box 15"/>
          <p:cNvSpPr txBox="1"/>
          <p:nvPr/>
        </p:nvSpPr>
        <p:spPr>
          <a:xfrm>
            <a:off x="7239000" y="1752600"/>
            <a:ext cx="1143000" cy="2686050"/>
          </a:xfrm>
          <a:prstGeom prst="rect">
            <a:avLst/>
          </a:prstGeom>
          <a:noFill/>
          <a:ln w="38100" cap="flat" cmpd="dbl">
            <a:solidFill>
              <a:srgbClr val="FFFF00"/>
            </a:solidFill>
            <a:prstDash val="solid"/>
            <a:miter/>
            <a:headEnd type="none" w="med" len="med"/>
            <a:tailEnd type="none" w="med" len="med"/>
          </a:ln>
        </p:spPr>
        <p:txBody>
          <a:bodyPr>
            <a:spAutoFit/>
          </a:bodyPr>
          <a:p>
            <a:pPr>
              <a:spcBef>
                <a:spcPct val="50000"/>
              </a:spcBef>
            </a:pPr>
            <a:r>
              <a:rPr sz="2400" b="1" i="1" dirty="0">
                <a:latin typeface="Times New Roman" panose="02020603050405020304" pitchFamily="18" charset="0"/>
              </a:rPr>
              <a:t>Thành lập một chính đảng duy nhất</a:t>
            </a:r>
            <a:endParaRPr sz="2400" dirty="0">
              <a:latin typeface="Arial" panose="020B0604020202020204" pitchFamily="34" charset="0"/>
            </a:endParaRPr>
          </a:p>
        </p:txBody>
      </p:sp>
      <p:sp>
        <p:nvSpPr>
          <p:cNvPr id="30731" name="Text Box 23"/>
          <p:cNvSpPr txBox="1"/>
          <p:nvPr/>
        </p:nvSpPr>
        <p:spPr>
          <a:xfrm>
            <a:off x="0" y="457200"/>
            <a:ext cx="4648200" cy="521970"/>
          </a:xfrm>
          <a:prstGeom prst="rect">
            <a:avLst/>
          </a:prstGeom>
          <a:noFill/>
          <a:ln w="9525">
            <a:noFill/>
          </a:ln>
        </p:spPr>
        <p:txBody>
          <a:bodyPr>
            <a:spAutoFit/>
          </a:bodyPr>
          <a:p>
            <a:pPr algn="l">
              <a:spcBef>
                <a:spcPct val="50000"/>
              </a:spcBef>
            </a:pPr>
            <a:r>
              <a:rPr sz="2800" b="1" dirty="0">
                <a:solidFill>
                  <a:srgbClr val="FF9900"/>
                </a:solidFill>
                <a:latin typeface="Times New Roman" panose="02020603050405020304" pitchFamily="18" charset="0"/>
              </a:rPr>
              <a:t>2</a:t>
            </a:r>
            <a:r>
              <a:rPr lang="en-US" sz="2800" b="1" dirty="0">
                <a:solidFill>
                  <a:srgbClr val="FF9900"/>
                </a:solidFill>
                <a:latin typeface="Times New Roman" panose="02020603050405020304" pitchFamily="18" charset="0"/>
              </a:rPr>
              <a:t>.</a:t>
            </a:r>
            <a:r>
              <a:rPr sz="2800" b="1" dirty="0">
                <a:solidFill>
                  <a:srgbClr val="FF9900"/>
                </a:solidFill>
                <a:latin typeface="Times New Roman" panose="02020603050405020304" pitchFamily="18" charset="0"/>
              </a:rPr>
              <a:t> </a:t>
            </a:r>
            <a:r>
              <a:rPr sz="2800" b="1" u="sng" dirty="0">
                <a:solidFill>
                  <a:srgbClr val="FF9900"/>
                </a:solidFill>
                <a:latin typeface="Times New Roman" panose="02020603050405020304" pitchFamily="18" charset="0"/>
              </a:rPr>
              <a:t>Hội nghị thành lập Đảng</a:t>
            </a:r>
            <a:endParaRPr sz="2800" b="1" u="sng" dirty="0">
              <a:solidFill>
                <a:srgbClr val="FF9900"/>
              </a:solidFill>
              <a:latin typeface="Times New Roman" panose="02020603050405020304" pitchFamily="18" charset="0"/>
            </a:endParaRPr>
          </a:p>
        </p:txBody>
      </p:sp>
      <p:sp>
        <p:nvSpPr>
          <p:cNvPr id="30732" name="Rectangle 24"/>
          <p:cNvSpPr/>
          <p:nvPr/>
        </p:nvSpPr>
        <p:spPr>
          <a:xfrm>
            <a:off x="228600" y="914400"/>
            <a:ext cx="2610485" cy="583565"/>
          </a:xfrm>
          <a:prstGeom prst="rect">
            <a:avLst/>
          </a:prstGeom>
          <a:noFill/>
          <a:ln w="9525">
            <a:noFill/>
          </a:ln>
        </p:spPr>
        <p:txBody>
          <a:bodyPr wrap="none">
            <a:spAutoFit/>
          </a:bodyPr>
          <a:p>
            <a:pPr algn="l">
              <a:spcBef>
                <a:spcPct val="20000"/>
              </a:spcBef>
            </a:pPr>
            <a:r>
              <a:rPr sz="3200" b="1" dirty="0">
                <a:solidFill>
                  <a:schemeClr val="tx2"/>
                </a:solidFill>
                <a:latin typeface="Times New Roman" panose="02020603050405020304" pitchFamily="18" charset="0"/>
              </a:rPr>
              <a:t>a</a:t>
            </a:r>
            <a:r>
              <a:rPr lang="en-US" sz="3200" b="1" dirty="0">
                <a:solidFill>
                  <a:schemeClr val="tx2"/>
                </a:solidFill>
                <a:latin typeface="Times New Roman" panose="02020603050405020304" pitchFamily="18" charset="0"/>
              </a:rPr>
              <a:t>.</a:t>
            </a:r>
            <a:r>
              <a:rPr sz="3200" b="1" dirty="0">
                <a:solidFill>
                  <a:schemeClr val="tx2"/>
                </a:solidFill>
                <a:latin typeface="Times New Roman" panose="02020603050405020304" pitchFamily="18" charset="0"/>
              </a:rPr>
              <a:t> </a:t>
            </a:r>
            <a:r>
              <a:rPr sz="3200" b="1" u="sng" dirty="0">
                <a:solidFill>
                  <a:schemeClr val="tx2"/>
                </a:solidFill>
                <a:latin typeface="Times New Roman" panose="02020603050405020304" pitchFamily="18" charset="0"/>
              </a:rPr>
              <a:t>Hoàn cảnh:</a:t>
            </a:r>
            <a:endParaRPr sz="3200" b="1" u="sng" dirty="0">
              <a:solidFill>
                <a:schemeClr val="tx2"/>
              </a:solidFill>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Effect transition="in" filter="strips(downRight)">
                                      <p:cBhvr>
                                        <p:cTn id="7" dur="1000"/>
                                        <p:tgtEl>
                                          <p:spTgt spid="3687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6873"/>
                                        </p:tgtEl>
                                        <p:attrNameLst>
                                          <p:attrName>style.visibility</p:attrName>
                                        </p:attrNameLst>
                                      </p:cBhvr>
                                      <p:to>
                                        <p:strVal val="visible"/>
                                      </p:to>
                                    </p:set>
                                    <p:animEffect transition="in" filter="strips(downRight)">
                                      <p:cBhvr>
                                        <p:cTn id="12" dur="1000"/>
                                        <p:tgtEl>
                                          <p:spTgt spid="3687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6874"/>
                                        </p:tgtEl>
                                        <p:attrNameLst>
                                          <p:attrName>style.visibility</p:attrName>
                                        </p:attrNameLst>
                                      </p:cBhvr>
                                      <p:to>
                                        <p:strVal val="visible"/>
                                      </p:to>
                                    </p:set>
                                    <p:animEffect transition="in" filter="strips(downRight)">
                                      <p:cBhvr>
                                        <p:cTn id="17" dur="1000"/>
                                        <p:tgtEl>
                                          <p:spTgt spid="3687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6875"/>
                                        </p:tgtEl>
                                        <p:attrNameLst>
                                          <p:attrName>style.visibility</p:attrName>
                                        </p:attrNameLst>
                                      </p:cBhvr>
                                      <p:to>
                                        <p:strVal val="visible"/>
                                      </p:to>
                                    </p:set>
                                    <p:animEffect transition="in" filter="diamond(in)">
                                      <p:cBhvr>
                                        <p:cTn id="22" dur="500"/>
                                        <p:tgtEl>
                                          <p:spTgt spid="3687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6877"/>
                                        </p:tgtEl>
                                        <p:attrNameLst>
                                          <p:attrName>style.visibility</p:attrName>
                                        </p:attrNameLst>
                                      </p:cBhvr>
                                      <p:to>
                                        <p:strVal val="visible"/>
                                      </p:to>
                                    </p:set>
                                    <p:animEffect transition="in" filter="strips(downRight)">
                                      <p:cBhvr>
                                        <p:cTn id="27" dur="1000"/>
                                        <p:tgtEl>
                                          <p:spTgt spid="36877"/>
                                        </p:tgtEl>
                                      </p:cBhvr>
                                    </p:animEffect>
                                  </p:childTnLst>
                                </p:cTn>
                              </p:par>
                            </p:childTnLst>
                          </p:cTn>
                        </p:par>
                        <p:par>
                          <p:cTn id="28" fill="hold">
                            <p:stCondLst>
                              <p:cond delay="1000"/>
                            </p:stCondLst>
                            <p:childTnLst>
                              <p:par>
                                <p:cTn id="29" presetID="18" presetClass="entr" presetSubtype="6" fill="hold" grpId="0" nodeType="afterEffect">
                                  <p:stCondLst>
                                    <p:cond delay="0"/>
                                  </p:stCondLst>
                                  <p:childTnLst>
                                    <p:set>
                                      <p:cBhvr>
                                        <p:cTn id="30" dur="1" fill="hold">
                                          <p:stCondLst>
                                            <p:cond delay="0"/>
                                          </p:stCondLst>
                                        </p:cTn>
                                        <p:tgtEl>
                                          <p:spTgt spid="36880"/>
                                        </p:tgtEl>
                                        <p:attrNameLst>
                                          <p:attrName>style.visibility</p:attrName>
                                        </p:attrNameLst>
                                      </p:cBhvr>
                                      <p:to>
                                        <p:strVal val="visible"/>
                                      </p:to>
                                    </p:set>
                                    <p:animEffect transition="in" filter="strips(downRight)">
                                      <p:cBhvr>
                                        <p:cTn id="31" dur="1000"/>
                                        <p:tgtEl>
                                          <p:spTgt spid="36880"/>
                                        </p:tgtEl>
                                      </p:cBhvr>
                                    </p:animEffect>
                                  </p:childTnLst>
                                </p:cTn>
                              </p:par>
                            </p:childTnLst>
                          </p:cTn>
                        </p:par>
                        <p:par>
                          <p:cTn id="32" fill="hold">
                            <p:stCondLst>
                              <p:cond delay="2000"/>
                            </p:stCondLst>
                            <p:childTnLst>
                              <p:par>
                                <p:cTn id="33" presetID="18" presetClass="entr" presetSubtype="6" fill="hold" grpId="0" nodeType="afterEffect">
                                  <p:stCondLst>
                                    <p:cond delay="0"/>
                                  </p:stCondLst>
                                  <p:childTnLst>
                                    <p:set>
                                      <p:cBhvr>
                                        <p:cTn id="34" dur="1" fill="hold">
                                          <p:stCondLst>
                                            <p:cond delay="0"/>
                                          </p:stCondLst>
                                        </p:cTn>
                                        <p:tgtEl>
                                          <p:spTgt spid="36881"/>
                                        </p:tgtEl>
                                        <p:attrNameLst>
                                          <p:attrName>style.visibility</p:attrName>
                                        </p:attrNameLst>
                                      </p:cBhvr>
                                      <p:to>
                                        <p:strVal val="visible"/>
                                      </p:to>
                                    </p:set>
                                    <p:animEffect transition="in" filter="strips(downRight)">
                                      <p:cBhvr>
                                        <p:cTn id="35" dur="1000"/>
                                        <p:tgtEl>
                                          <p:spTgt spid="36881"/>
                                        </p:tgtEl>
                                      </p:cBhvr>
                                    </p:animEffect>
                                  </p:childTnLst>
                                </p:cTn>
                              </p:par>
                              <p:par>
                                <p:cTn id="36" presetID="8" presetClass="entr" presetSubtype="16" fill="hold" nodeType="withEffect">
                                  <p:stCondLst>
                                    <p:cond delay="0"/>
                                  </p:stCondLst>
                                  <p:childTnLst>
                                    <p:set>
                                      <p:cBhvr>
                                        <p:cTn id="37" dur="1" fill="hold">
                                          <p:stCondLst>
                                            <p:cond delay="0"/>
                                          </p:stCondLst>
                                        </p:cTn>
                                        <p:tgtEl>
                                          <p:spTgt spid="36878"/>
                                        </p:tgtEl>
                                        <p:attrNameLst>
                                          <p:attrName>style.visibility</p:attrName>
                                        </p:attrNameLst>
                                      </p:cBhvr>
                                      <p:to>
                                        <p:strVal val="visible"/>
                                      </p:to>
                                    </p:set>
                                    <p:animEffect transition="in" filter="diamond(in)">
                                      <p:cBhvr>
                                        <p:cTn id="38" dur="500"/>
                                        <p:tgtEl>
                                          <p:spTgt spid="36878"/>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grpId="0" nodeType="clickEffect">
                                  <p:stCondLst>
                                    <p:cond delay="0"/>
                                  </p:stCondLst>
                                  <p:childTnLst>
                                    <p:set>
                                      <p:cBhvr>
                                        <p:cTn id="42" dur="1" fill="hold">
                                          <p:stCondLst>
                                            <p:cond delay="0"/>
                                          </p:stCondLst>
                                        </p:cTn>
                                        <p:tgtEl>
                                          <p:spTgt spid="36879"/>
                                        </p:tgtEl>
                                        <p:attrNameLst>
                                          <p:attrName>style.visibility</p:attrName>
                                        </p:attrNameLst>
                                      </p:cBhvr>
                                      <p:to>
                                        <p:strVal val="visible"/>
                                      </p:to>
                                    </p:set>
                                    <p:animEffect transition="in" filter="strips(downRight)">
                                      <p:cBhvr>
                                        <p:cTn id="43" dur="1000"/>
                                        <p:tgtEl>
                                          <p:spTgt spid="36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P spid="36873" grpId="0" animBg="1"/>
      <p:bldP spid="36874" grpId="0" animBg="1"/>
      <p:bldP spid="36875" grpId="0" animBg="1"/>
      <p:bldP spid="36877" grpId="0" animBg="1"/>
      <p:bldP spid="36880" grpId="0"/>
      <p:bldP spid="36881" grpId="0"/>
      <p:bldP spid="3687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ext Box 5"/>
          <p:cNvSpPr txBox="1"/>
          <p:nvPr/>
        </p:nvSpPr>
        <p:spPr>
          <a:xfrm>
            <a:off x="1524000" y="6324600"/>
            <a:ext cx="5867400" cy="366713"/>
          </a:xfrm>
          <a:prstGeom prst="rect">
            <a:avLst/>
          </a:prstGeom>
          <a:noFill/>
          <a:ln w="9525">
            <a:noFill/>
          </a:ln>
        </p:spPr>
        <p:txBody>
          <a:bodyPr>
            <a:spAutoFit/>
          </a:bodyPr>
          <a:p>
            <a:r>
              <a:rPr b="1" dirty="0">
                <a:latin typeface="Arial" panose="020B0604020202020204" pitchFamily="34" charset="0"/>
              </a:rPr>
              <a:t>  (Diễn ra với hình thức chơi bài bạc chượt) </a:t>
            </a:r>
            <a:endParaRPr b="1" dirty="0">
              <a:latin typeface="Arial" panose="020B0604020202020204" pitchFamily="34" charset="0"/>
            </a:endParaRPr>
          </a:p>
        </p:txBody>
      </p:sp>
      <p:pic>
        <p:nvPicPr>
          <p:cNvPr id="31747" name="Picture 6" descr="Picture 19"/>
          <p:cNvPicPr>
            <a:picLocks noChangeAspect="1"/>
          </p:cNvPicPr>
          <p:nvPr/>
        </p:nvPicPr>
        <p:blipFill>
          <a:blip r:embed="rId1"/>
          <a:stretch>
            <a:fillRect/>
          </a:stretch>
        </p:blipFill>
        <p:spPr>
          <a:xfrm>
            <a:off x="609600" y="304800"/>
            <a:ext cx="7854950" cy="5986463"/>
          </a:xfrm>
          <a:prstGeom prst="rect">
            <a:avLst/>
          </a:prstGeom>
          <a:noFill/>
          <a:ln w="28575" cap="flat" cmpd="sng">
            <a:solidFill>
              <a:srgbClr val="FF0000"/>
            </a:solidFill>
            <a:prstDash val="solid"/>
            <a:miter/>
            <a:headEnd type="none" w="med" len="med"/>
            <a:tailEnd type="none" w="med" len="med"/>
          </a:ln>
        </p:spPr>
      </p:pic>
      <p:pic>
        <p:nvPicPr>
          <p:cNvPr id="31748" name="Picture 7" descr="ANd9GcQhxqYqm8hVBii-FDukPeL5mqCdQPmOa2jWTxoKsYdVDhhqQlc&amp;t=1&amp;usg=__u0SsPIWyue7M3YAkzbMo9OOF9_M="/>
          <p:cNvPicPr>
            <a:picLocks noChangeAspect="1"/>
          </p:cNvPicPr>
          <p:nvPr/>
        </p:nvPicPr>
        <p:blipFill>
          <a:blip r:embed="rId2"/>
          <a:stretch>
            <a:fillRect/>
          </a:stretch>
        </p:blipFill>
        <p:spPr>
          <a:xfrm>
            <a:off x="6858000" y="304800"/>
            <a:ext cx="1573213" cy="1981200"/>
          </a:xfrm>
          <a:prstGeom prst="rect">
            <a:avLst/>
          </a:prstGeom>
          <a:noFill/>
          <a:ln w="9525" cap="flat" cmpd="sng">
            <a:solidFill>
              <a:srgbClr val="FF0000"/>
            </a:solidFill>
            <a:prstDash val="solid"/>
            <a:miter/>
            <a:headEnd type="none" w="med" len="med"/>
            <a:tailEnd type="none" w="med" len="med"/>
          </a:ln>
        </p:spPr>
      </p:pic>
      <p:pic>
        <p:nvPicPr>
          <p:cNvPr id="31749" name="Picture 8" descr="tivfkyt"/>
          <p:cNvPicPr>
            <a:picLocks noChangeAspect="1"/>
          </p:cNvPicPr>
          <p:nvPr/>
        </p:nvPicPr>
        <p:blipFill>
          <a:blip r:embed="rId3"/>
          <a:stretch>
            <a:fillRect/>
          </a:stretch>
        </p:blipFill>
        <p:spPr>
          <a:xfrm>
            <a:off x="685800" y="381000"/>
            <a:ext cx="1295400" cy="703263"/>
          </a:xfrm>
          <a:prstGeom prst="rect">
            <a:avLst/>
          </a:prstGeom>
          <a:noFill/>
          <a:ln w="9525">
            <a:noFill/>
          </a:ln>
        </p:spPr>
      </p:pic>
    </p:spTree>
  </p:cSld>
  <p:clrMapOvr>
    <a:overrideClrMapping bg1="dk2" tx1="lt1" bg2="dk1" tx2="lt2" accent1="accent1" accent2="accent2" accent3="accent3" accent4="accent4" accent5="accent5" accent6="accent6" hlink="hlink" folHlink="folHlink"/>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8" name="Picture 2" descr="E:\TEACH\hinh\250px-TrinhDinhCuu.jpg"/>
          <p:cNvPicPr>
            <a:picLocks noChangeAspect="1" noChangeArrowheads="1"/>
          </p:cNvPicPr>
          <p:nvPr/>
        </p:nvPicPr>
        <p:blipFill>
          <a:blip r:embed="rId1"/>
          <a:srcRect/>
          <a:stretch>
            <a:fillRect/>
          </a:stretch>
        </p:blipFill>
        <p:spPr bwMode="auto">
          <a:xfrm>
            <a:off x="2094623" y="2980026"/>
            <a:ext cx="2300413" cy="276917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52" name="TextBox 11"/>
          <p:cNvSpPr txBox="1"/>
          <p:nvPr/>
        </p:nvSpPr>
        <p:spPr>
          <a:xfrm>
            <a:off x="2133600" y="5943600"/>
            <a:ext cx="2362200" cy="457200"/>
          </a:xfrm>
          <a:prstGeom prst="rect">
            <a:avLst/>
          </a:prstGeom>
          <a:noFill/>
          <a:ln w="9525">
            <a:noFill/>
          </a:ln>
        </p:spPr>
        <p:txBody>
          <a:bodyPr>
            <a:spAutoFit/>
          </a:bodyPr>
          <a:p>
            <a:pPr algn="l" eaLnBrk="0" hangingPunct="0"/>
            <a:r>
              <a:rPr sz="2400" b="1" dirty="0">
                <a:latin typeface="Times New Roman" panose="02020603050405020304" pitchFamily="18" charset="0"/>
                <a:cs typeface="Times New Roman" panose="02020603050405020304" pitchFamily="18" charset="0"/>
              </a:rPr>
              <a:t>Trịnh Đình Cửu</a:t>
            </a:r>
            <a:endParaRPr sz="2400" b="1" dirty="0">
              <a:latin typeface="Times New Roman" panose="02020603050405020304" pitchFamily="18" charset="0"/>
              <a:ea typeface="Times New Roman" panose="02020603050405020304" pitchFamily="18" charset="0"/>
            </a:endParaRPr>
          </a:p>
        </p:txBody>
      </p:sp>
      <p:pic>
        <p:nvPicPr>
          <p:cNvPr id="32772" name="Picture 8" descr="Picture 19"/>
          <p:cNvPicPr>
            <a:picLocks noChangeAspect="1"/>
          </p:cNvPicPr>
          <p:nvPr/>
        </p:nvPicPr>
        <p:blipFill>
          <a:blip r:embed="rId2"/>
          <a:stretch>
            <a:fillRect/>
          </a:stretch>
        </p:blipFill>
        <p:spPr>
          <a:xfrm>
            <a:off x="0" y="0"/>
            <a:ext cx="3435350" cy="2617788"/>
          </a:xfrm>
          <a:prstGeom prst="rect">
            <a:avLst/>
          </a:prstGeom>
          <a:noFill/>
          <a:ln w="28575" cap="flat" cmpd="sng">
            <a:solidFill>
              <a:srgbClr val="FF0000"/>
            </a:solidFill>
            <a:prstDash val="solid"/>
            <a:miter/>
            <a:headEnd type="none" w="med" len="med"/>
            <a:tailEnd type="none" w="med" len="med"/>
          </a:ln>
        </p:spPr>
      </p:pic>
      <p:pic>
        <p:nvPicPr>
          <p:cNvPr id="7" name="Picture 3" descr="E:\TEACH\hinh\nguyenduccanh.jpg"/>
          <p:cNvPicPr>
            <a:picLocks noChangeAspect="1" noChangeArrowheads="1"/>
          </p:cNvPicPr>
          <p:nvPr/>
        </p:nvPicPr>
        <p:blipFill>
          <a:blip r:embed="rId3"/>
          <a:srcRect/>
          <a:stretch>
            <a:fillRect/>
          </a:stretch>
        </p:blipFill>
        <p:spPr bwMode="auto">
          <a:xfrm>
            <a:off x="5043261" y="3042916"/>
            <a:ext cx="2328992" cy="272550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4800600" y="5943600"/>
            <a:ext cx="2819400" cy="457200"/>
          </a:xfrm>
          <a:prstGeom prst="rect">
            <a:avLst/>
          </a:prstGeom>
          <a:noFill/>
          <a:ln w="9525">
            <a:noFill/>
          </a:ln>
        </p:spPr>
        <p:txBody>
          <a:bodyPr>
            <a:spAutoFit/>
          </a:bodyPr>
          <a:p>
            <a:pPr algn="l" eaLnBrk="0" hangingPunct="0"/>
            <a:r>
              <a:rPr sz="2400" b="1" dirty="0">
                <a:latin typeface="Times New Roman" panose="02020603050405020304" pitchFamily="18" charset="0"/>
                <a:cs typeface="Times New Roman" panose="02020603050405020304" pitchFamily="18" charset="0"/>
              </a:rPr>
              <a:t>Nguyễn Đức Cảnh</a:t>
            </a:r>
            <a:endParaRPr sz="2400" b="1" dirty="0">
              <a:latin typeface="Times New Roman" panose="02020603050405020304" pitchFamily="18" charset="0"/>
              <a:ea typeface="Times New Roman" panose="02020603050405020304" pitchFamily="18" charset="0"/>
            </a:endParaRPr>
          </a:p>
        </p:txBody>
      </p:sp>
      <p:sp>
        <p:nvSpPr>
          <p:cNvPr id="32775" name="TextBox 3"/>
          <p:cNvSpPr txBox="1"/>
          <p:nvPr/>
        </p:nvSpPr>
        <p:spPr>
          <a:xfrm>
            <a:off x="3733800" y="533400"/>
            <a:ext cx="5181600" cy="1800225"/>
          </a:xfrm>
          <a:prstGeom prst="rect">
            <a:avLst/>
          </a:prstGeom>
          <a:noFill/>
          <a:ln w="9525">
            <a:noFill/>
          </a:ln>
        </p:spPr>
        <p:txBody>
          <a:bodyPr>
            <a:spAutoFit/>
          </a:bodyPr>
          <a:p>
            <a:pPr algn="l" eaLnBrk="0" hangingPunct="0"/>
            <a:r>
              <a:rPr sz="2800" b="1" dirty="0">
                <a:solidFill>
                  <a:srgbClr val="FFFF00"/>
                </a:solidFill>
                <a:latin typeface="Times New Roman" panose="02020603050405020304" pitchFamily="18" charset="0"/>
                <a:cs typeface="Times New Roman" panose="02020603050405020304" pitchFamily="18" charset="0"/>
              </a:rPr>
              <a:t>Tham gia hội nghị gồm:</a:t>
            </a:r>
            <a:endParaRPr sz="2800" b="1" dirty="0">
              <a:solidFill>
                <a:srgbClr val="FFFF00"/>
              </a:solidFill>
              <a:latin typeface="Times New Roman" panose="02020603050405020304" pitchFamily="18" charset="0"/>
              <a:cs typeface="Times New Roman" panose="02020603050405020304" pitchFamily="18" charset="0"/>
            </a:endParaRPr>
          </a:p>
          <a:p>
            <a:pPr algn="just" eaLnBrk="0" hangingPunct="0"/>
            <a:r>
              <a:rPr sz="2800" b="1" i="1" dirty="0">
                <a:latin typeface="Times New Roman" panose="02020603050405020304" pitchFamily="18" charset="0"/>
                <a:cs typeface="Times New Roman" panose="02020603050405020304" pitchFamily="18" charset="0"/>
              </a:rPr>
              <a:t>- 02 đại biểu của Đông Dương Cộng sản đảng l</a:t>
            </a:r>
            <a:r>
              <a:rPr sz="2800" b="1" i="1" dirty="0">
                <a:latin typeface="Times New Roman" panose="02020603050405020304" pitchFamily="18" charset="0"/>
                <a:ea typeface="Times New Roman" panose="02020603050405020304" pitchFamily="18" charset="0"/>
              </a:rPr>
              <a:t>à</a:t>
            </a:r>
            <a:r>
              <a:rPr sz="2800" b="1" i="1" dirty="0">
                <a:latin typeface="Times New Roman" panose="02020603050405020304" pitchFamily="18" charset="0"/>
                <a:cs typeface="Times New Roman" panose="02020603050405020304" pitchFamily="18" charset="0"/>
              </a:rPr>
              <a:t> Trịnh Đình Cửu v</a:t>
            </a:r>
            <a:r>
              <a:rPr sz="2800" b="1" i="1" dirty="0">
                <a:latin typeface="Times New Roman" panose="02020603050405020304" pitchFamily="18" charset="0"/>
                <a:ea typeface="Times New Roman" panose="02020603050405020304" pitchFamily="18" charset="0"/>
              </a:rPr>
              <a:t>à</a:t>
            </a:r>
            <a:r>
              <a:rPr sz="2800" b="1" i="1" dirty="0">
                <a:latin typeface="Times New Roman" panose="02020603050405020304" pitchFamily="18" charset="0"/>
                <a:cs typeface="Times New Roman" panose="02020603050405020304" pitchFamily="18" charset="0"/>
              </a:rPr>
              <a:t> Nguyễn Đức Cảnh.</a:t>
            </a:r>
            <a:endParaRPr sz="2800" b="1" i="1" dirty="0">
              <a:latin typeface="Times New Roman" panose="02020603050405020304" pitchFamily="18" charset="0"/>
              <a:ea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additive="base">
                                        <p:cTn id="7" dur="1000" fill="hold"/>
                                        <p:tgtEl>
                                          <p:spTgt spid="6148"/>
                                        </p:tgtEl>
                                        <p:attrNameLst>
                                          <p:attrName>ppt_x</p:attrName>
                                        </p:attrNameLst>
                                      </p:cBhvr>
                                      <p:tavLst>
                                        <p:tav tm="0">
                                          <p:val>
                                            <p:strVal val="#ppt_x"/>
                                          </p:val>
                                        </p:tav>
                                        <p:tav tm="100000">
                                          <p:val>
                                            <p:strVal val="#ppt_x"/>
                                          </p:val>
                                        </p:tav>
                                      </p:tavLst>
                                    </p:anim>
                                    <p:anim calcmode="lin" valueType="num">
                                      <p:cBhvr additive="base">
                                        <p:cTn id="8" dur="1000" fill="hold"/>
                                        <p:tgtEl>
                                          <p:spTgt spid="61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52"/>
                                        </p:tgtEl>
                                        <p:attrNameLst>
                                          <p:attrName>style.visibility</p:attrName>
                                        </p:attrNameLst>
                                      </p:cBhvr>
                                      <p:to>
                                        <p:strVal val="visible"/>
                                      </p:to>
                                    </p:set>
                                    <p:anim calcmode="lin" valueType="num">
                                      <p:cBhvr additive="base">
                                        <p:cTn id="11" dur="500" fill="hold"/>
                                        <p:tgtEl>
                                          <p:spTgt spid="6152"/>
                                        </p:tgtEl>
                                        <p:attrNameLst>
                                          <p:attrName>ppt_x</p:attrName>
                                        </p:attrNameLst>
                                      </p:cBhvr>
                                      <p:tavLst>
                                        <p:tav tm="0">
                                          <p:val>
                                            <p:strVal val="#ppt_x"/>
                                          </p:val>
                                        </p:tav>
                                        <p:tav tm="100000">
                                          <p:val>
                                            <p:strVal val="#ppt_x"/>
                                          </p:val>
                                        </p:tav>
                                      </p:tavLst>
                                    </p:anim>
                                    <p:anim calcmode="lin" valueType="num">
                                      <p:cBhvr additive="base">
                                        <p:cTn id="12"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4" descr="Picture 19"/>
          <p:cNvPicPr>
            <a:picLocks noChangeAspect="1"/>
          </p:cNvPicPr>
          <p:nvPr/>
        </p:nvPicPr>
        <p:blipFill>
          <a:blip r:embed="rId1"/>
          <a:stretch>
            <a:fillRect/>
          </a:stretch>
        </p:blipFill>
        <p:spPr>
          <a:xfrm>
            <a:off x="0" y="0"/>
            <a:ext cx="3435350" cy="2617788"/>
          </a:xfrm>
          <a:prstGeom prst="rect">
            <a:avLst/>
          </a:prstGeom>
          <a:noFill/>
          <a:ln w="28575" cap="flat" cmpd="sng">
            <a:solidFill>
              <a:srgbClr val="FF0000"/>
            </a:solidFill>
            <a:prstDash val="solid"/>
            <a:miter/>
            <a:headEnd type="none" w="med" len="med"/>
            <a:tailEnd type="none" w="med" len="med"/>
          </a:ln>
        </p:spPr>
      </p:pic>
      <p:sp>
        <p:nvSpPr>
          <p:cNvPr id="14338" name="TextBox 3"/>
          <p:cNvSpPr txBox="1"/>
          <p:nvPr/>
        </p:nvSpPr>
        <p:spPr>
          <a:xfrm>
            <a:off x="3657600" y="609600"/>
            <a:ext cx="4495800" cy="1373188"/>
          </a:xfrm>
          <a:prstGeom prst="rect">
            <a:avLst/>
          </a:prstGeom>
          <a:noFill/>
          <a:ln w="9525">
            <a:noFill/>
          </a:ln>
        </p:spPr>
        <p:txBody>
          <a:bodyPr>
            <a:spAutoFit/>
          </a:bodyPr>
          <a:p>
            <a:pPr algn="just" eaLnBrk="0" hangingPunct="0"/>
            <a:r>
              <a:rPr sz="2800" b="1" i="1" dirty="0">
                <a:latin typeface="Times New Roman" panose="02020603050405020304" pitchFamily="18" charset="0"/>
                <a:cs typeface="Times New Roman" panose="02020603050405020304" pitchFamily="18" charset="0"/>
              </a:rPr>
              <a:t>- 02 đại biểu của An Nam Cộng sản đảng l</a:t>
            </a:r>
            <a:r>
              <a:rPr sz="2800" b="1" i="1" dirty="0">
                <a:latin typeface="Times New Roman" panose="02020603050405020304" pitchFamily="18" charset="0"/>
                <a:ea typeface="Times New Roman" panose="02020603050405020304" pitchFamily="18" charset="0"/>
              </a:rPr>
              <a:t>à</a:t>
            </a:r>
            <a:r>
              <a:rPr sz="2800" b="1" i="1" dirty="0">
                <a:latin typeface="Times New Roman" panose="02020603050405020304" pitchFamily="18" charset="0"/>
                <a:cs typeface="Times New Roman" panose="02020603050405020304" pitchFamily="18" charset="0"/>
              </a:rPr>
              <a:t> Châu Văn Liêm v</a:t>
            </a:r>
            <a:r>
              <a:rPr sz="2800" b="1" i="1" dirty="0">
                <a:latin typeface="Times New Roman" panose="02020603050405020304" pitchFamily="18" charset="0"/>
                <a:ea typeface="Times New Roman" panose="02020603050405020304" pitchFamily="18" charset="0"/>
              </a:rPr>
              <a:t>à</a:t>
            </a:r>
            <a:r>
              <a:rPr sz="2800" b="1" i="1" dirty="0">
                <a:latin typeface="Times New Roman" panose="02020603050405020304" pitchFamily="18" charset="0"/>
                <a:cs typeface="Times New Roman" panose="02020603050405020304" pitchFamily="18" charset="0"/>
              </a:rPr>
              <a:t> Nguyễn Thiệu</a:t>
            </a:r>
            <a:endParaRPr sz="2800" b="1" i="1" dirty="0">
              <a:latin typeface="Times New Roman" panose="02020603050405020304" pitchFamily="18" charset="0"/>
              <a:ea typeface="Times New Roman" panose="02020603050405020304" pitchFamily="18" charset="0"/>
            </a:endParaRPr>
          </a:p>
        </p:txBody>
      </p:sp>
      <p:sp>
        <p:nvSpPr>
          <p:cNvPr id="7" name="TextBox 6"/>
          <p:cNvSpPr txBox="1"/>
          <p:nvPr/>
        </p:nvSpPr>
        <p:spPr>
          <a:xfrm>
            <a:off x="5410200" y="6172200"/>
            <a:ext cx="2911475" cy="457200"/>
          </a:xfrm>
          <a:prstGeom prst="rect">
            <a:avLst/>
          </a:prstGeom>
          <a:noFill/>
          <a:ln w="9525">
            <a:noFill/>
          </a:ln>
        </p:spPr>
        <p:txBody>
          <a:bodyPr>
            <a:spAutoFit/>
          </a:bodyPr>
          <a:p>
            <a:pPr eaLnBrk="0" hangingPunct="0"/>
            <a:r>
              <a:rPr sz="2400" b="1" dirty="0">
                <a:latin typeface="Times New Roman" panose="02020603050405020304" pitchFamily="18" charset="0"/>
                <a:cs typeface="Times New Roman" panose="02020603050405020304" pitchFamily="18" charset="0"/>
              </a:rPr>
              <a:t>Nguyễn Thiệu</a:t>
            </a:r>
            <a:endParaRPr sz="2400" b="1" dirty="0">
              <a:latin typeface="Times New Roman" panose="02020603050405020304" pitchFamily="18" charset="0"/>
              <a:ea typeface="Times New Roman" panose="02020603050405020304" pitchFamily="18" charset="0"/>
            </a:endParaRPr>
          </a:p>
        </p:txBody>
      </p:sp>
      <p:pic>
        <p:nvPicPr>
          <p:cNvPr id="14339" name="Picture 2" descr="E:\TEACH\hinh\chau van liem.jpg"/>
          <p:cNvPicPr>
            <a:picLocks noChangeAspect="1"/>
          </p:cNvPicPr>
          <p:nvPr/>
        </p:nvPicPr>
        <p:blipFill>
          <a:blip r:embed="rId2"/>
          <a:stretch>
            <a:fillRect/>
          </a:stretch>
        </p:blipFill>
        <p:spPr>
          <a:xfrm>
            <a:off x="1441450" y="2819400"/>
            <a:ext cx="2749550" cy="3352800"/>
          </a:xfrm>
          <a:prstGeom prst="rect">
            <a:avLst/>
          </a:prstGeom>
          <a:noFill/>
          <a:ln w="9525">
            <a:noFill/>
          </a:ln>
        </p:spPr>
      </p:pic>
      <p:pic>
        <p:nvPicPr>
          <p:cNvPr id="14340" name="Picture 3" descr="E:\TEACH\hinh\nguyen thieu.jpg"/>
          <p:cNvPicPr>
            <a:picLocks noChangeAspect="1"/>
          </p:cNvPicPr>
          <p:nvPr/>
        </p:nvPicPr>
        <p:blipFill>
          <a:blip r:embed="rId3"/>
          <a:stretch>
            <a:fillRect/>
          </a:stretch>
        </p:blipFill>
        <p:spPr>
          <a:xfrm>
            <a:off x="5394325" y="2743200"/>
            <a:ext cx="2908300" cy="3429000"/>
          </a:xfrm>
          <a:prstGeom prst="rect">
            <a:avLst/>
          </a:prstGeom>
          <a:noFill/>
          <a:ln w="9525">
            <a:noFill/>
          </a:ln>
        </p:spPr>
      </p:pic>
      <p:sp>
        <p:nvSpPr>
          <p:cNvPr id="6" name="TextBox 5"/>
          <p:cNvSpPr txBox="1"/>
          <p:nvPr/>
        </p:nvSpPr>
        <p:spPr>
          <a:xfrm>
            <a:off x="1371600" y="6172200"/>
            <a:ext cx="2992438" cy="457200"/>
          </a:xfrm>
          <a:prstGeom prst="rect">
            <a:avLst/>
          </a:prstGeom>
          <a:noFill/>
          <a:ln w="9525">
            <a:noFill/>
          </a:ln>
        </p:spPr>
        <p:txBody>
          <a:bodyPr>
            <a:spAutoFit/>
          </a:bodyPr>
          <a:p>
            <a:pPr eaLnBrk="0" hangingPunct="0"/>
            <a:r>
              <a:rPr sz="2400" b="1" dirty="0">
                <a:latin typeface="Times New Roman" panose="02020603050405020304" pitchFamily="18" charset="0"/>
                <a:cs typeface="Times New Roman" panose="02020603050405020304" pitchFamily="18" charset="0"/>
              </a:rPr>
              <a:t>Châu Văn Liêm</a:t>
            </a:r>
            <a:endParaRPr sz="2400" b="1" dirty="0">
              <a:latin typeface="Times New Roman" panose="02020603050405020304" pitchFamily="18" charset="0"/>
              <a:ea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8">
                                            <p:txEl>
                                              <p:charRg st="0" end="72"/>
                                            </p:txEl>
                                          </p:spTgt>
                                        </p:tgtEl>
                                        <p:attrNameLst>
                                          <p:attrName>style.visibility</p:attrName>
                                        </p:attrNameLst>
                                      </p:cBhvr>
                                      <p:to>
                                        <p:strVal val="visible"/>
                                      </p:to>
                                    </p:set>
                                    <p:animEffect transition="in" filter="blinds(horizontal)">
                                      <p:cBhvr>
                                        <p:cTn id="7" dur="1000"/>
                                        <p:tgtEl>
                                          <p:spTgt spid="14338">
                                            <p:txEl>
                                              <p:charRg st="0" end="72"/>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1000" fill="hold"/>
                                        <p:tgtEl>
                                          <p:spTgt spid="7"/>
                                        </p:tgtEl>
                                        <p:attrNameLst>
                                          <p:attrName>ppt_x</p:attrName>
                                        </p:attrNameLst>
                                      </p:cBhvr>
                                      <p:tavLst>
                                        <p:tav tm="0">
                                          <p:val>
                                            <p:strVal val="#ppt_x"/>
                                          </p:val>
                                        </p:tav>
                                        <p:tav tm="100000">
                                          <p:val>
                                            <p:strVal val="#ppt_x"/>
                                          </p:val>
                                        </p:tav>
                                      </p:tavLst>
                                    </p:anim>
                                    <p:anim calcmode="lin" valueType="num">
                                      <p:cBhvr additive="base">
                                        <p:cTn id="11" dur="10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4339"/>
                                        </p:tgtEl>
                                        <p:attrNameLst>
                                          <p:attrName>style.visibility</p:attrName>
                                        </p:attrNameLst>
                                      </p:cBhvr>
                                      <p:to>
                                        <p:strVal val="visible"/>
                                      </p:to>
                                    </p:set>
                                    <p:anim calcmode="lin" valueType="num">
                                      <p:cBhvr additive="base">
                                        <p:cTn id="14" dur="1000" fill="hold"/>
                                        <p:tgtEl>
                                          <p:spTgt spid="14339"/>
                                        </p:tgtEl>
                                        <p:attrNameLst>
                                          <p:attrName>ppt_x</p:attrName>
                                        </p:attrNameLst>
                                      </p:cBhvr>
                                      <p:tavLst>
                                        <p:tav tm="0">
                                          <p:val>
                                            <p:strVal val="#ppt_x"/>
                                          </p:val>
                                        </p:tav>
                                        <p:tav tm="100000">
                                          <p:val>
                                            <p:strVal val="#ppt_x"/>
                                          </p:val>
                                        </p:tav>
                                      </p:tavLst>
                                    </p:anim>
                                    <p:anim calcmode="lin" valueType="num">
                                      <p:cBhvr additive="base">
                                        <p:cTn id="15" dur="1000" fill="hold"/>
                                        <p:tgtEl>
                                          <p:spTgt spid="1433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4340"/>
                                        </p:tgtEl>
                                        <p:attrNameLst>
                                          <p:attrName>style.visibility</p:attrName>
                                        </p:attrNameLst>
                                      </p:cBhvr>
                                      <p:to>
                                        <p:strVal val="visible"/>
                                      </p:to>
                                    </p:set>
                                    <p:anim calcmode="lin" valueType="num">
                                      <p:cBhvr additive="base">
                                        <p:cTn id="22" dur="1000" fill="hold"/>
                                        <p:tgtEl>
                                          <p:spTgt spid="14340"/>
                                        </p:tgtEl>
                                        <p:attrNameLst>
                                          <p:attrName>ppt_x</p:attrName>
                                        </p:attrNameLst>
                                      </p:cBhvr>
                                      <p:tavLst>
                                        <p:tav tm="0">
                                          <p:val>
                                            <p:strVal val="#ppt_x"/>
                                          </p:val>
                                        </p:tav>
                                        <p:tav tm="100000">
                                          <p:val>
                                            <p:strVal val="#ppt_x"/>
                                          </p:val>
                                        </p:tav>
                                      </p:tavLst>
                                    </p:anim>
                                    <p:anim calcmode="lin" valueType="num">
                                      <p:cBhvr additive="base">
                                        <p:cTn id="23" dur="10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43" name="Text Box 11"/>
          <p:cNvSpPr txBox="1"/>
          <p:nvPr/>
        </p:nvSpPr>
        <p:spPr>
          <a:xfrm>
            <a:off x="304800" y="381000"/>
            <a:ext cx="8382000" cy="1096963"/>
          </a:xfrm>
          <a:prstGeom prst="rect">
            <a:avLst/>
          </a:prstGeom>
          <a:noFill/>
          <a:ln w="9525">
            <a:noFill/>
          </a:ln>
        </p:spPr>
        <p:txBody>
          <a:bodyPr>
            <a:spAutoFit/>
          </a:bodyPr>
          <a:p>
            <a:r>
              <a:rPr b="1" i="1" dirty="0">
                <a:solidFill>
                  <a:srgbClr val="FFFF00"/>
                </a:solidFill>
                <a:latin typeface="Arial" panose="020B0604020202020204" pitchFamily="34" charset="0"/>
              </a:rPr>
              <a:t>(trích)</a:t>
            </a:r>
            <a:endParaRPr i="1" dirty="0">
              <a:solidFill>
                <a:srgbClr val="FFFF00"/>
              </a:solidFill>
              <a:latin typeface="Arial" panose="020B0604020202020204" pitchFamily="34" charset="0"/>
            </a:endParaRPr>
          </a:p>
          <a:p>
            <a:r>
              <a:rPr sz="2400" b="1" u="sng" dirty="0">
                <a:solidFill>
                  <a:srgbClr val="FFFF00"/>
                </a:solidFill>
                <a:latin typeface="Arial" panose="020B0604020202020204" pitchFamily="34" charset="0"/>
              </a:rPr>
              <a:t>CHƯƠNG TRÌNH, ĐIỀU LỆ CỦA</a:t>
            </a:r>
            <a:r>
              <a:rPr sz="2400" b="1" dirty="0">
                <a:solidFill>
                  <a:srgbClr val="FFFF00"/>
                </a:solidFill>
                <a:latin typeface="Arial" panose="020B0604020202020204" pitchFamily="34" charset="0"/>
              </a:rPr>
              <a:t> </a:t>
            </a:r>
            <a:endParaRPr sz="2400" b="1" dirty="0">
              <a:solidFill>
                <a:srgbClr val="FFFF00"/>
              </a:solidFill>
              <a:latin typeface="Arial" panose="020B0604020202020204" pitchFamily="34" charset="0"/>
            </a:endParaRPr>
          </a:p>
          <a:p>
            <a:r>
              <a:rPr sz="2400" b="1" dirty="0">
                <a:solidFill>
                  <a:srgbClr val="FFFF00"/>
                </a:solidFill>
                <a:latin typeface="Arial" panose="020B0604020202020204" pitchFamily="34" charset="0"/>
              </a:rPr>
              <a:t>"Hội Việt Nam cách mạng thanh niên" (năm 1926)</a:t>
            </a:r>
            <a:endParaRPr sz="2400" b="1" dirty="0">
              <a:solidFill>
                <a:srgbClr val="FFFF00"/>
              </a:solidFill>
              <a:latin typeface="Arial" panose="020B0604020202020204" pitchFamily="34" charset="0"/>
            </a:endParaRPr>
          </a:p>
        </p:txBody>
      </p:sp>
      <p:sp>
        <p:nvSpPr>
          <p:cNvPr id="146444" name="Text Box 12"/>
          <p:cNvSpPr txBox="1"/>
          <p:nvPr/>
        </p:nvSpPr>
        <p:spPr>
          <a:xfrm>
            <a:off x="381000" y="1600200"/>
            <a:ext cx="8534400" cy="3107690"/>
          </a:xfrm>
          <a:prstGeom prst="rect">
            <a:avLst/>
          </a:prstGeom>
          <a:noFill/>
          <a:ln w="9525">
            <a:noFill/>
          </a:ln>
        </p:spPr>
        <p:txBody>
          <a:bodyPr>
            <a:spAutoFit/>
          </a:bodyPr>
          <a:p>
            <a:pPr marL="342900" indent="-342900" algn="l">
              <a:buAutoNum type="arabicPeriod"/>
            </a:pPr>
            <a:r>
              <a:rPr sz="2800" b="1" u="sng" dirty="0">
                <a:solidFill>
                  <a:schemeClr val="tx2"/>
                </a:solidFill>
                <a:latin typeface="Times New Roman" panose="02020603050405020304" pitchFamily="18" charset="0"/>
              </a:rPr>
              <a:t>Tên Hội</a:t>
            </a:r>
            <a:r>
              <a:rPr sz="2800" b="1" dirty="0">
                <a:solidFill>
                  <a:schemeClr val="tx2"/>
                </a:solidFill>
                <a:latin typeface="Times New Roman" panose="02020603050405020304" pitchFamily="18" charset="0"/>
              </a:rPr>
              <a:t>:</a:t>
            </a:r>
            <a:r>
              <a:rPr sz="2800" dirty="0">
                <a:solidFill>
                  <a:schemeClr val="tx2"/>
                </a:solidFill>
                <a:latin typeface="Times New Roman" panose="02020603050405020304" pitchFamily="18" charset="0"/>
              </a:rPr>
              <a:t> </a:t>
            </a:r>
            <a:endParaRPr sz="2800" dirty="0">
              <a:solidFill>
                <a:schemeClr val="tx2"/>
              </a:solidFill>
              <a:latin typeface="Times New Roman" panose="02020603050405020304" pitchFamily="18" charset="0"/>
            </a:endParaRPr>
          </a:p>
          <a:p>
            <a:pPr marL="342900" indent="-342900" algn="l">
              <a:buNone/>
            </a:pPr>
            <a:r>
              <a:rPr sz="2800" dirty="0">
                <a:latin typeface="Times New Roman" panose="02020603050405020304" pitchFamily="18" charset="0"/>
              </a:rPr>
              <a:t>  Hội Việt Nam Cách Mạng Thanh Niên</a:t>
            </a:r>
            <a:r>
              <a:rPr sz="2800" dirty="0">
                <a:latin typeface="Arial" panose="020B0604020202020204" pitchFamily="34" charset="0"/>
              </a:rPr>
              <a:t> .</a:t>
            </a:r>
            <a:endParaRPr sz="2800" dirty="0">
              <a:latin typeface="Arial" panose="020B0604020202020204" pitchFamily="34" charset="0"/>
            </a:endParaRPr>
          </a:p>
          <a:p>
            <a:pPr marL="342900" indent="-342900" algn="l">
              <a:buNone/>
            </a:pPr>
            <a:r>
              <a:rPr sz="2800" b="1" dirty="0">
                <a:solidFill>
                  <a:schemeClr val="tx2"/>
                </a:solidFill>
                <a:latin typeface="Times New Roman" panose="02020603050405020304" pitchFamily="18" charset="0"/>
              </a:rPr>
              <a:t>2. </a:t>
            </a:r>
            <a:r>
              <a:rPr sz="2800" b="1" u="sng" dirty="0">
                <a:solidFill>
                  <a:schemeClr val="tx2"/>
                </a:solidFill>
                <a:latin typeface="Times New Roman" panose="02020603050405020304" pitchFamily="18" charset="0"/>
              </a:rPr>
              <a:t>Mục đích</a:t>
            </a:r>
            <a:r>
              <a:rPr sz="2800" dirty="0">
                <a:solidFill>
                  <a:schemeClr val="tx2"/>
                </a:solidFill>
                <a:latin typeface="Times New Roman" panose="02020603050405020304" pitchFamily="18" charset="0"/>
              </a:rPr>
              <a:t>:</a:t>
            </a:r>
            <a:endParaRPr sz="2800" dirty="0">
              <a:solidFill>
                <a:schemeClr val="tx2"/>
              </a:solidFill>
              <a:latin typeface="Times New Roman" panose="02020603050405020304" pitchFamily="18" charset="0"/>
            </a:endParaRPr>
          </a:p>
          <a:p>
            <a:pPr marL="342900" indent="-342900" algn="just">
              <a:buNone/>
            </a:pPr>
            <a:r>
              <a:rPr lang="en-US" sz="2800" dirty="0">
                <a:latin typeface="Times New Roman" panose="02020603050405020304" pitchFamily="18" charset="0"/>
              </a:rPr>
              <a:t>    </a:t>
            </a:r>
            <a:r>
              <a:rPr sz="2800" dirty="0">
                <a:latin typeface="Times New Roman" panose="02020603050405020304" pitchFamily="18" charset="0"/>
              </a:rPr>
              <a:t>Hi sinh tính mệnh, quyền lợi, tư tưởng để làm cuộc cách mệnh dân tộc (đập tan bọn Pháp và giành lại độc lập cho xứ sở) rồi sau đó làm cách  mệnh thế giới (lật đổ chủ nghĩa đế quốc và thưc hiện chủ nghĩa cộng sản ).</a:t>
            </a:r>
            <a:endParaRPr sz="2800"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46444">
                                            <p:txEl>
                                              <p:charRg st="0" end="10"/>
                                            </p:txEl>
                                          </p:spTgt>
                                        </p:tgtEl>
                                        <p:attrNameLst>
                                          <p:attrName>style.visibility</p:attrName>
                                        </p:attrNameLst>
                                      </p:cBhvr>
                                      <p:to>
                                        <p:strVal val="visible"/>
                                      </p:to>
                                    </p:set>
                                    <p:anim calcmode="discrete" valueType="clr">
                                      <p:cBhvr override="childStyle">
                                        <p:cTn id="7" dur="80"/>
                                        <p:tgtEl>
                                          <p:spTgt spid="146444">
                                            <p:txEl>
                                              <p:charRg st="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6444">
                                            <p:txEl>
                                              <p:charRg st="0" end="10"/>
                                            </p:txEl>
                                          </p:spTgt>
                                        </p:tgtEl>
                                        <p:attrNameLst>
                                          <p:attrName>fillcolor</p:attrName>
                                        </p:attrNameLst>
                                      </p:cBhvr>
                                      <p:tavLst>
                                        <p:tav tm="0">
                                          <p:val>
                                            <p:clrVal>
                                              <a:schemeClr val="accent2"/>
                                            </p:clrVal>
                                          </p:val>
                                        </p:tav>
                                        <p:tav tm="50000">
                                          <p:val>
                                            <p:clrVal>
                                              <a:schemeClr val="hlink"/>
                                            </p:clrVal>
                                          </p:val>
                                        </p:tav>
                                      </p:tavLst>
                                    </p:anim>
                                    <p:set>
                                      <p:cBhvr>
                                        <p:cTn id="9" dur="80"/>
                                        <p:tgtEl>
                                          <p:spTgt spid="146444">
                                            <p:txEl>
                                              <p:charRg st="0" end="1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46444">
                                            <p:txEl>
                                              <p:charRg st="10" end="48"/>
                                            </p:txEl>
                                          </p:spTgt>
                                        </p:tgtEl>
                                        <p:attrNameLst>
                                          <p:attrName>style.visibility</p:attrName>
                                        </p:attrNameLst>
                                      </p:cBhvr>
                                      <p:to>
                                        <p:strVal val="visible"/>
                                      </p:to>
                                    </p:set>
                                    <p:anim calcmode="discrete" valueType="clr">
                                      <p:cBhvr override="childStyle">
                                        <p:cTn id="14" dur="80"/>
                                        <p:tgtEl>
                                          <p:spTgt spid="146444">
                                            <p:txEl>
                                              <p:charRg st="10" end="4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6444">
                                            <p:txEl>
                                              <p:charRg st="10" end="48"/>
                                            </p:txEl>
                                          </p:spTgt>
                                        </p:tgtEl>
                                        <p:attrNameLst>
                                          <p:attrName>fillcolor</p:attrName>
                                        </p:attrNameLst>
                                      </p:cBhvr>
                                      <p:tavLst>
                                        <p:tav tm="0">
                                          <p:val>
                                            <p:clrVal>
                                              <a:schemeClr val="accent2"/>
                                            </p:clrVal>
                                          </p:val>
                                        </p:tav>
                                        <p:tav tm="50000">
                                          <p:val>
                                            <p:clrVal>
                                              <a:schemeClr val="hlink"/>
                                            </p:clrVal>
                                          </p:val>
                                        </p:tav>
                                      </p:tavLst>
                                    </p:anim>
                                    <p:set>
                                      <p:cBhvr>
                                        <p:cTn id="16" dur="80"/>
                                        <p:tgtEl>
                                          <p:spTgt spid="146444">
                                            <p:txEl>
                                              <p:charRg st="10" end="48"/>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46444">
                                            <p:txEl>
                                              <p:charRg st="48" end="61"/>
                                            </p:txEl>
                                          </p:spTgt>
                                        </p:tgtEl>
                                        <p:attrNameLst>
                                          <p:attrName>style.visibility</p:attrName>
                                        </p:attrNameLst>
                                      </p:cBhvr>
                                      <p:to>
                                        <p:strVal val="visible"/>
                                      </p:to>
                                    </p:set>
                                    <p:anim calcmode="discrete" valueType="clr">
                                      <p:cBhvr override="childStyle">
                                        <p:cTn id="21" dur="80"/>
                                        <p:tgtEl>
                                          <p:spTgt spid="146444">
                                            <p:txEl>
                                              <p:charRg st="48" end="6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6444">
                                            <p:txEl>
                                              <p:charRg st="48" end="61"/>
                                            </p:txEl>
                                          </p:spTgt>
                                        </p:tgtEl>
                                        <p:attrNameLst>
                                          <p:attrName>fillcolor</p:attrName>
                                        </p:attrNameLst>
                                      </p:cBhvr>
                                      <p:tavLst>
                                        <p:tav tm="0">
                                          <p:val>
                                            <p:clrVal>
                                              <a:schemeClr val="accent2"/>
                                            </p:clrVal>
                                          </p:val>
                                        </p:tav>
                                        <p:tav tm="50000">
                                          <p:val>
                                            <p:clrVal>
                                              <a:schemeClr val="hlink"/>
                                            </p:clrVal>
                                          </p:val>
                                        </p:tav>
                                      </p:tavLst>
                                    </p:anim>
                                    <p:set>
                                      <p:cBhvr>
                                        <p:cTn id="23" dur="80"/>
                                        <p:tgtEl>
                                          <p:spTgt spid="146444">
                                            <p:txEl>
                                              <p:charRg st="48" end="6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46444">
                                            <p:txEl>
                                              <p:charRg st="61" end="276"/>
                                            </p:txEl>
                                          </p:spTgt>
                                        </p:tgtEl>
                                        <p:attrNameLst>
                                          <p:attrName>style.visibility</p:attrName>
                                        </p:attrNameLst>
                                      </p:cBhvr>
                                      <p:to>
                                        <p:strVal val="visible"/>
                                      </p:to>
                                    </p:set>
                                    <p:anim calcmode="discrete" valueType="clr">
                                      <p:cBhvr override="childStyle">
                                        <p:cTn id="28" dur="80"/>
                                        <p:tgtEl>
                                          <p:spTgt spid="146444">
                                            <p:txEl>
                                              <p:charRg st="61" end="27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46444">
                                            <p:txEl>
                                              <p:charRg st="61" end="276"/>
                                            </p:txEl>
                                          </p:spTgt>
                                        </p:tgtEl>
                                        <p:attrNameLst>
                                          <p:attrName>fillcolor</p:attrName>
                                        </p:attrNameLst>
                                      </p:cBhvr>
                                      <p:tavLst>
                                        <p:tav tm="0">
                                          <p:val>
                                            <p:clrVal>
                                              <a:schemeClr val="accent2"/>
                                            </p:clrVal>
                                          </p:val>
                                        </p:tav>
                                        <p:tav tm="50000">
                                          <p:val>
                                            <p:clrVal>
                                              <a:schemeClr val="hlink"/>
                                            </p:clrVal>
                                          </p:val>
                                        </p:tav>
                                      </p:tavLst>
                                    </p:anim>
                                    <p:set>
                                      <p:cBhvr>
                                        <p:cTn id="30" dur="80"/>
                                        <p:tgtEl>
                                          <p:spTgt spid="146444">
                                            <p:txEl>
                                              <p:charRg st="61" end="27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Oval 2"/>
          <p:cNvSpPr/>
          <p:nvPr/>
        </p:nvSpPr>
        <p:spPr>
          <a:xfrm>
            <a:off x="3886200" y="76200"/>
            <a:ext cx="1371600" cy="762000"/>
          </a:xfrm>
          <a:prstGeom prst="ellipse">
            <a:avLst/>
          </a:prstGeom>
          <a:solidFill>
            <a:srgbClr val="FFFF00"/>
          </a:solidFill>
          <a:ln w="38100" cap="flat" cmpd="sng">
            <a:solidFill>
              <a:srgbClr val="FF0000"/>
            </a:solidFill>
            <a:prstDash val="solid"/>
            <a:headEnd type="none" w="med" len="med"/>
            <a:tailEnd type="none" w="med" len="med"/>
          </a:ln>
        </p:spPr>
        <p:txBody>
          <a:bodyPr anchor="ctr" anchorCtr="0"/>
          <a:p>
            <a:pPr eaLnBrk="0" hangingPunct="0"/>
            <a:r>
              <a:rPr sz="1600" b="1" u="sng" dirty="0">
                <a:solidFill>
                  <a:schemeClr val="accent1"/>
                </a:solidFill>
                <a:latin typeface="Arial" panose="020B0604020202020204" pitchFamily="34" charset="0"/>
              </a:rPr>
              <a:t>BÀI 13</a:t>
            </a:r>
            <a:endParaRPr sz="1600" b="1" u="sng" dirty="0">
              <a:solidFill>
                <a:schemeClr val="accent1"/>
              </a:solidFill>
              <a:latin typeface="Arial" panose="020B0604020202020204" pitchFamily="34" charset="0"/>
            </a:endParaRPr>
          </a:p>
        </p:txBody>
      </p:sp>
      <p:sp>
        <p:nvSpPr>
          <p:cNvPr id="34819" name="Text Box 3"/>
          <p:cNvSpPr txBox="1"/>
          <p:nvPr/>
        </p:nvSpPr>
        <p:spPr>
          <a:xfrm>
            <a:off x="457200" y="762000"/>
            <a:ext cx="8305800" cy="946150"/>
          </a:xfrm>
          <a:prstGeom prst="rect">
            <a:avLst/>
          </a:prstGeom>
          <a:noFill/>
          <a:ln w="9525">
            <a:noFill/>
          </a:ln>
        </p:spPr>
        <p:txBody>
          <a:bodyPr>
            <a:spAutoFit/>
          </a:bodyPr>
          <a:p>
            <a:pPr>
              <a:spcBef>
                <a:spcPct val="50000"/>
              </a:spcBef>
            </a:pPr>
            <a:r>
              <a:rPr sz="2800" b="1" dirty="0">
                <a:solidFill>
                  <a:srgbClr val="FFFF00"/>
                </a:solidFill>
                <a:latin typeface="Times New Roman" panose="02020603050405020304" pitchFamily="18" charset="0"/>
              </a:rPr>
              <a:t>PHONG TRÀO DÂN TỘC DÂN CHỦ Ở VIỆT NAM TỪ 1925 ĐẾN NĂM 1930</a:t>
            </a:r>
            <a:endParaRPr sz="2800" b="1" dirty="0">
              <a:solidFill>
                <a:srgbClr val="FFFF00"/>
              </a:solidFill>
              <a:latin typeface="Times New Roman" panose="02020603050405020304" pitchFamily="18" charset="0"/>
            </a:endParaRPr>
          </a:p>
        </p:txBody>
      </p:sp>
      <p:sp>
        <p:nvSpPr>
          <p:cNvPr id="34820" name="Text Box 5"/>
          <p:cNvSpPr txBox="1"/>
          <p:nvPr/>
        </p:nvSpPr>
        <p:spPr>
          <a:xfrm>
            <a:off x="152400" y="1676400"/>
            <a:ext cx="7620000" cy="460375"/>
          </a:xfrm>
          <a:prstGeom prst="rect">
            <a:avLst/>
          </a:prstGeom>
          <a:noFill/>
          <a:ln w="9525">
            <a:noFill/>
          </a:ln>
        </p:spPr>
        <p:txBody>
          <a:bodyPr>
            <a:spAutoFit/>
          </a:bodyPr>
          <a:p>
            <a:pPr algn="l">
              <a:spcBef>
                <a:spcPct val="50000"/>
              </a:spcBef>
            </a:pPr>
            <a:r>
              <a:rPr sz="2400" b="1" dirty="0">
                <a:solidFill>
                  <a:srgbClr val="FFFF00"/>
                </a:solidFill>
                <a:latin typeface="Arial" panose="020B0604020202020204" pitchFamily="34" charset="0"/>
              </a:rPr>
              <a:t>II</a:t>
            </a:r>
            <a:r>
              <a:rPr lang="en-US" sz="2400" b="1" dirty="0">
                <a:solidFill>
                  <a:srgbClr val="FFFF00"/>
                </a:solidFill>
                <a:latin typeface="Arial" panose="020B0604020202020204" pitchFamily="34" charset="0"/>
              </a:rPr>
              <a:t>.</a:t>
            </a:r>
            <a:r>
              <a:rPr sz="2400" b="1" dirty="0">
                <a:solidFill>
                  <a:srgbClr val="FFFF00"/>
                </a:solidFill>
                <a:latin typeface="Arial" panose="020B0604020202020204" pitchFamily="34" charset="0"/>
              </a:rPr>
              <a:t> </a:t>
            </a:r>
            <a:r>
              <a:rPr sz="2400" b="1" u="sng" dirty="0">
                <a:solidFill>
                  <a:srgbClr val="FFFF00"/>
                </a:solidFill>
                <a:latin typeface="Arial" panose="020B0604020202020204" pitchFamily="34" charset="0"/>
              </a:rPr>
              <a:t>ĐẢNG CỘNG SẢN VIỆT NAM RA ĐỜI</a:t>
            </a:r>
            <a:endParaRPr sz="2400" b="1" u="sng" dirty="0">
              <a:solidFill>
                <a:srgbClr val="FFFF00"/>
              </a:solidFill>
              <a:latin typeface="Arial" panose="020B0604020202020204" pitchFamily="34" charset="0"/>
            </a:endParaRPr>
          </a:p>
        </p:txBody>
      </p:sp>
      <p:sp>
        <p:nvSpPr>
          <p:cNvPr id="34821" name="Text Box 6"/>
          <p:cNvSpPr txBox="1"/>
          <p:nvPr/>
        </p:nvSpPr>
        <p:spPr>
          <a:xfrm>
            <a:off x="228600" y="2057400"/>
            <a:ext cx="8382000" cy="521970"/>
          </a:xfrm>
          <a:prstGeom prst="rect">
            <a:avLst/>
          </a:prstGeom>
          <a:noFill/>
          <a:ln w="9525">
            <a:noFill/>
          </a:ln>
        </p:spPr>
        <p:txBody>
          <a:bodyPr>
            <a:spAutoFit/>
          </a:bodyPr>
          <a:p>
            <a:pPr algn="l">
              <a:spcBef>
                <a:spcPct val="50000"/>
              </a:spcBef>
            </a:pPr>
            <a:r>
              <a:rPr sz="2800" b="1" dirty="0">
                <a:solidFill>
                  <a:srgbClr val="FF9900"/>
                </a:solidFill>
                <a:latin typeface="Times New Roman" panose="02020603050405020304" pitchFamily="18" charset="0"/>
              </a:rPr>
              <a:t>1</a:t>
            </a:r>
            <a:r>
              <a:rPr lang="en-US" sz="2800" b="1" dirty="0">
                <a:solidFill>
                  <a:srgbClr val="FF9900"/>
                </a:solidFill>
                <a:latin typeface="Times New Roman" panose="02020603050405020304" pitchFamily="18" charset="0"/>
              </a:rPr>
              <a:t>.</a:t>
            </a:r>
            <a:r>
              <a:rPr sz="2800" b="1" dirty="0">
                <a:solidFill>
                  <a:srgbClr val="FF9900"/>
                </a:solidFill>
                <a:latin typeface="Times New Roman" panose="02020603050405020304" pitchFamily="18" charset="0"/>
              </a:rPr>
              <a:t> </a:t>
            </a:r>
            <a:r>
              <a:rPr sz="2800" b="1" u="sng" dirty="0">
                <a:solidFill>
                  <a:srgbClr val="FF9900"/>
                </a:solidFill>
                <a:latin typeface="Times New Roman" panose="02020603050405020304" pitchFamily="18" charset="0"/>
              </a:rPr>
              <a:t>Sự xuất hiên các tổ chức cộng sản năm 1929</a:t>
            </a:r>
            <a:endParaRPr sz="2800" b="1" u="sng" dirty="0">
              <a:solidFill>
                <a:srgbClr val="FF9900"/>
              </a:solidFill>
              <a:latin typeface="Times New Roman" panose="02020603050405020304" pitchFamily="18" charset="0"/>
            </a:endParaRPr>
          </a:p>
        </p:txBody>
      </p:sp>
      <p:sp>
        <p:nvSpPr>
          <p:cNvPr id="34822" name="Text Box 11"/>
          <p:cNvSpPr txBox="1"/>
          <p:nvPr/>
        </p:nvSpPr>
        <p:spPr>
          <a:xfrm>
            <a:off x="228600" y="2514600"/>
            <a:ext cx="4800600" cy="521970"/>
          </a:xfrm>
          <a:prstGeom prst="rect">
            <a:avLst/>
          </a:prstGeom>
          <a:noFill/>
          <a:ln w="9525">
            <a:noFill/>
          </a:ln>
        </p:spPr>
        <p:txBody>
          <a:bodyPr>
            <a:spAutoFit/>
          </a:bodyPr>
          <a:p>
            <a:pPr algn="l">
              <a:spcBef>
                <a:spcPct val="50000"/>
              </a:spcBef>
            </a:pPr>
            <a:r>
              <a:rPr sz="2800" b="1" dirty="0">
                <a:solidFill>
                  <a:srgbClr val="FF9900"/>
                </a:solidFill>
                <a:latin typeface="Times New Roman" panose="02020603050405020304" pitchFamily="18" charset="0"/>
              </a:rPr>
              <a:t>2</a:t>
            </a:r>
            <a:r>
              <a:rPr lang="en-US" sz="2800" b="1" dirty="0">
                <a:solidFill>
                  <a:srgbClr val="FF9900"/>
                </a:solidFill>
                <a:latin typeface="Times New Roman" panose="02020603050405020304" pitchFamily="18" charset="0"/>
              </a:rPr>
              <a:t>.</a:t>
            </a:r>
            <a:r>
              <a:rPr sz="2800" b="1" dirty="0">
                <a:solidFill>
                  <a:srgbClr val="FF9900"/>
                </a:solidFill>
                <a:latin typeface="Times New Roman" panose="02020603050405020304" pitchFamily="18" charset="0"/>
              </a:rPr>
              <a:t> </a:t>
            </a:r>
            <a:r>
              <a:rPr sz="2800" b="1" u="sng" dirty="0">
                <a:solidFill>
                  <a:srgbClr val="FF9900"/>
                </a:solidFill>
                <a:latin typeface="Times New Roman" panose="02020603050405020304" pitchFamily="18" charset="0"/>
              </a:rPr>
              <a:t>Hội nghị thành lập Đảng</a:t>
            </a:r>
            <a:endParaRPr sz="2800" b="1" u="sng" dirty="0">
              <a:solidFill>
                <a:srgbClr val="FF9900"/>
              </a:solidFill>
              <a:latin typeface="Times New Roman" panose="02020603050405020304" pitchFamily="18" charset="0"/>
            </a:endParaRPr>
          </a:p>
        </p:txBody>
      </p:sp>
      <p:sp>
        <p:nvSpPr>
          <p:cNvPr id="34823" name="Rectangle 12"/>
          <p:cNvSpPr/>
          <p:nvPr/>
        </p:nvSpPr>
        <p:spPr>
          <a:xfrm>
            <a:off x="304800" y="3019425"/>
            <a:ext cx="2306320" cy="521970"/>
          </a:xfrm>
          <a:prstGeom prst="rect">
            <a:avLst/>
          </a:prstGeom>
          <a:noFill/>
          <a:ln w="9525">
            <a:noFill/>
          </a:ln>
        </p:spPr>
        <p:txBody>
          <a:bodyPr wrap="none">
            <a:spAutoFit/>
          </a:bodyPr>
          <a:p>
            <a:pPr algn="l">
              <a:spcBef>
                <a:spcPct val="20000"/>
              </a:spcBef>
            </a:pPr>
            <a:r>
              <a:rPr sz="2800" b="1" dirty="0">
                <a:latin typeface="Times New Roman" panose="02020603050405020304" pitchFamily="18" charset="0"/>
              </a:rPr>
              <a:t>a</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Hoàn cảnh:</a:t>
            </a:r>
            <a:endParaRPr sz="2800" b="1" u="sng" dirty="0">
              <a:latin typeface="Times New Roman" panose="02020603050405020304" pitchFamily="18" charset="0"/>
            </a:endParaRPr>
          </a:p>
        </p:txBody>
      </p:sp>
      <p:sp>
        <p:nvSpPr>
          <p:cNvPr id="203789" name="Text Box 13"/>
          <p:cNvSpPr txBox="1"/>
          <p:nvPr/>
        </p:nvSpPr>
        <p:spPr>
          <a:xfrm>
            <a:off x="304800" y="3505200"/>
            <a:ext cx="38100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b</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Nội dung hội nghị</a:t>
            </a:r>
            <a:endParaRPr sz="2800" b="1" u="sng" dirty="0">
              <a:latin typeface="Times New Roman" panose="02020603050405020304" pitchFamily="18" charset="0"/>
            </a:endParaRPr>
          </a:p>
        </p:txBody>
      </p:sp>
      <p:sp>
        <p:nvSpPr>
          <p:cNvPr id="203790" name="Rectangle 14"/>
          <p:cNvSpPr/>
          <p:nvPr/>
        </p:nvSpPr>
        <p:spPr>
          <a:xfrm>
            <a:off x="1371600" y="4267200"/>
            <a:ext cx="7467600" cy="946150"/>
          </a:xfrm>
          <a:prstGeom prst="rect">
            <a:avLst/>
          </a:prstGeom>
          <a:noFill/>
          <a:ln w="9525">
            <a:noFill/>
          </a:ln>
        </p:spPr>
        <p:txBody>
          <a:bodyPr>
            <a:spAutoFit/>
          </a:bodyPr>
          <a:p>
            <a:pPr algn="l"/>
            <a:r>
              <a:rPr sz="2800" b="1" i="1" dirty="0">
                <a:latin typeface="Times New Roman" panose="02020603050405020304" pitchFamily="18" charset="0"/>
              </a:rPr>
              <a:t>Em hãy trình bày nội dung của hội nghị  thành lập Đảng cộng sản Việt Nam năm 1930 ?</a:t>
            </a:r>
            <a:endParaRPr sz="2800" b="1" i="1" dirty="0">
              <a:latin typeface="Times New Roman" panose="02020603050405020304" pitchFamily="18" charset="0"/>
            </a:endParaRPr>
          </a:p>
        </p:txBody>
      </p:sp>
      <p:pic>
        <p:nvPicPr>
          <p:cNvPr id="203791" name="Picture 15" descr="2"/>
          <p:cNvPicPr>
            <a:picLocks noChangeAspect="1"/>
          </p:cNvPicPr>
          <p:nvPr/>
        </p:nvPicPr>
        <p:blipFill>
          <a:blip r:embed="rId1"/>
          <a:stretch>
            <a:fillRect/>
          </a:stretch>
        </p:blipFill>
        <p:spPr>
          <a:xfrm>
            <a:off x="685800" y="4343400"/>
            <a:ext cx="762000" cy="762000"/>
          </a:xfrm>
          <a:prstGeom prst="rect">
            <a:avLst/>
          </a:prstGeom>
          <a:noFill/>
          <a:ln w="9525">
            <a:noFill/>
          </a:ln>
        </p:spPr>
      </p:pic>
      <p:sp>
        <p:nvSpPr>
          <p:cNvPr id="203792" name="Rectangle 16"/>
          <p:cNvSpPr/>
          <p:nvPr/>
        </p:nvSpPr>
        <p:spPr>
          <a:xfrm>
            <a:off x="304800" y="3962400"/>
            <a:ext cx="8458200" cy="1066800"/>
          </a:xfrm>
          <a:prstGeom prst="rect">
            <a:avLst/>
          </a:prstGeom>
          <a:noFill/>
          <a:ln w="9525">
            <a:noFill/>
          </a:ln>
        </p:spPr>
        <p:txBody>
          <a:bodyPr>
            <a:spAutoFit/>
          </a:bodyPr>
          <a:p>
            <a:pPr algn="l">
              <a:spcBef>
                <a:spcPct val="20000"/>
              </a:spcBef>
            </a:pPr>
            <a:r>
              <a:rPr sz="3200" dirty="0">
                <a:latin typeface="Times New Roman" panose="02020603050405020304" pitchFamily="18" charset="0"/>
              </a:rPr>
              <a:t>+ Thống nhất các tổ chức CS thành một Đảng duy nhất, lấy tên là </a:t>
            </a:r>
            <a:r>
              <a:rPr sz="3200" i="1" dirty="0">
                <a:solidFill>
                  <a:schemeClr val="tx2"/>
                </a:solidFill>
                <a:latin typeface="Times New Roman" panose="02020603050405020304" pitchFamily="18" charset="0"/>
              </a:rPr>
              <a:t>Đảng Cộng sản Việt Nam.</a:t>
            </a:r>
            <a:endParaRPr sz="3200" i="1" dirty="0">
              <a:solidFill>
                <a:schemeClr val="tx2"/>
              </a:solidFill>
              <a:latin typeface="Times New Roman" panose="02020603050405020304" pitchFamily="18" charset="0"/>
            </a:endParaRPr>
          </a:p>
        </p:txBody>
      </p:sp>
      <p:sp>
        <p:nvSpPr>
          <p:cNvPr id="203793" name="Text Box 17"/>
          <p:cNvSpPr txBox="1"/>
          <p:nvPr/>
        </p:nvSpPr>
        <p:spPr>
          <a:xfrm>
            <a:off x="304800" y="5029200"/>
            <a:ext cx="8382000" cy="1554163"/>
          </a:xfrm>
          <a:prstGeom prst="rect">
            <a:avLst/>
          </a:prstGeom>
          <a:noFill/>
          <a:ln w="9525">
            <a:noFill/>
          </a:ln>
        </p:spPr>
        <p:txBody>
          <a:bodyPr>
            <a:spAutoFit/>
          </a:bodyPr>
          <a:p>
            <a:pPr algn="l">
              <a:spcBef>
                <a:spcPct val="20000"/>
              </a:spcBef>
            </a:pPr>
            <a:r>
              <a:rPr sz="3200" dirty="0">
                <a:latin typeface="Times New Roman" panose="02020603050405020304" pitchFamily="18" charset="0"/>
              </a:rPr>
              <a:t>+ Thông qua Chính cương vắn tắt, Sách lược vắn tắt…do Nguyễn Ái Quốc soạn thảo, đây là bản Cương lĩnh chính trị đầu tiên của Đảng.</a:t>
            </a:r>
            <a:endParaRPr sz="3200"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3789"/>
                                        </p:tgtEl>
                                        <p:attrNameLst>
                                          <p:attrName>style.visibility</p:attrName>
                                        </p:attrNameLst>
                                      </p:cBhvr>
                                      <p:to>
                                        <p:strVal val="visible"/>
                                      </p:to>
                                    </p:set>
                                    <p:anim calcmode="discrete" valueType="clr">
                                      <p:cBhvr override="childStyle">
                                        <p:cTn id="7" dur="80"/>
                                        <p:tgtEl>
                                          <p:spTgt spid="2037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3789"/>
                                        </p:tgtEl>
                                        <p:attrNameLst>
                                          <p:attrName>fillcolor</p:attrName>
                                        </p:attrNameLst>
                                      </p:cBhvr>
                                      <p:tavLst>
                                        <p:tav tm="0">
                                          <p:val>
                                            <p:clrVal>
                                              <a:schemeClr val="accent2"/>
                                            </p:clrVal>
                                          </p:val>
                                        </p:tav>
                                        <p:tav tm="50000">
                                          <p:val>
                                            <p:clrVal>
                                              <a:schemeClr val="hlink"/>
                                            </p:clrVal>
                                          </p:val>
                                        </p:tav>
                                      </p:tavLst>
                                    </p:anim>
                                    <p:set>
                                      <p:cBhvr>
                                        <p:cTn id="9" dur="80"/>
                                        <p:tgtEl>
                                          <p:spTgt spid="20378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03791"/>
                                        </p:tgtEl>
                                        <p:attrNameLst>
                                          <p:attrName>style.visibility</p:attrName>
                                        </p:attrNameLst>
                                      </p:cBhvr>
                                      <p:to>
                                        <p:strVal val="visible"/>
                                      </p:to>
                                    </p:set>
                                    <p:anim calcmode="lin" valueType="num">
                                      <p:cBhvr>
                                        <p:cTn id="14" dur="1000" fill="hold"/>
                                        <p:tgtEl>
                                          <p:spTgt spid="203791"/>
                                        </p:tgtEl>
                                        <p:attrNameLst>
                                          <p:attrName>ppt_w</p:attrName>
                                        </p:attrNameLst>
                                      </p:cBhvr>
                                      <p:tavLst>
                                        <p:tav tm="0">
                                          <p:val>
                                            <p:fltVal val="0.000000"/>
                                          </p:val>
                                        </p:tav>
                                        <p:tav tm="100000">
                                          <p:val>
                                            <p:strVal val="#ppt_w"/>
                                          </p:val>
                                        </p:tav>
                                      </p:tavLst>
                                    </p:anim>
                                    <p:anim calcmode="lin" valueType="num">
                                      <p:cBhvr>
                                        <p:cTn id="15" dur="1000" fill="hold"/>
                                        <p:tgtEl>
                                          <p:spTgt spid="203791"/>
                                        </p:tgtEl>
                                        <p:attrNameLst>
                                          <p:attrName>ppt_h</p:attrName>
                                        </p:attrNameLst>
                                      </p:cBhvr>
                                      <p:tavLst>
                                        <p:tav tm="0">
                                          <p:val>
                                            <p:fltVal val="0.000000"/>
                                          </p:val>
                                        </p:tav>
                                        <p:tav tm="100000">
                                          <p:val>
                                            <p:strVal val="#ppt_h"/>
                                          </p:val>
                                        </p:tav>
                                      </p:tavLst>
                                    </p:anim>
                                    <p:anim calcmode="lin" valueType="num">
                                      <p:cBhvr>
                                        <p:cTn id="16" dur="1000" fill="hold"/>
                                        <p:tgtEl>
                                          <p:spTgt spid="203791"/>
                                        </p:tgtEl>
                                        <p:attrNameLst>
                                          <p:attrName>style.rotation</p:attrName>
                                        </p:attrNameLst>
                                      </p:cBhvr>
                                      <p:tavLst>
                                        <p:tav tm="0">
                                          <p:val>
                                            <p:fltVal val="90.000000"/>
                                          </p:val>
                                        </p:tav>
                                        <p:tav tm="100000">
                                          <p:val>
                                            <p:fltVal val="0.000000"/>
                                          </p:val>
                                        </p:tav>
                                      </p:tavLst>
                                    </p:anim>
                                    <p:animEffect transition="in" filter="fade">
                                      <p:cBhvr>
                                        <p:cTn id="17" dur="1000"/>
                                        <p:tgtEl>
                                          <p:spTgt spid="203791"/>
                                        </p:tgtEl>
                                      </p:cBhvr>
                                    </p:animEffect>
                                  </p:childTnLst>
                                </p:cTn>
                              </p:par>
                              <p:par>
                                <p:cTn id="18" presetID="31" presetClass="entr" presetSubtype="0" fill="hold" grpId="0" nodeType="withEffect">
                                  <p:stCondLst>
                                    <p:cond delay="0"/>
                                  </p:stCondLst>
                                  <p:iterate type="lt">
                                    <p:tmPct val="5000"/>
                                  </p:iterate>
                                  <p:childTnLst>
                                    <p:set>
                                      <p:cBhvr>
                                        <p:cTn id="19" dur="1" fill="hold">
                                          <p:stCondLst>
                                            <p:cond delay="0"/>
                                          </p:stCondLst>
                                        </p:cTn>
                                        <p:tgtEl>
                                          <p:spTgt spid="203790"/>
                                        </p:tgtEl>
                                        <p:attrNameLst>
                                          <p:attrName>style.visibility</p:attrName>
                                        </p:attrNameLst>
                                      </p:cBhvr>
                                      <p:to>
                                        <p:strVal val="visible"/>
                                      </p:to>
                                    </p:set>
                                    <p:anim calcmode="lin" valueType="num">
                                      <p:cBhvr>
                                        <p:cTn id="20" dur="1000" fill="hold"/>
                                        <p:tgtEl>
                                          <p:spTgt spid="203790"/>
                                        </p:tgtEl>
                                        <p:attrNameLst>
                                          <p:attrName>ppt_w</p:attrName>
                                        </p:attrNameLst>
                                      </p:cBhvr>
                                      <p:tavLst>
                                        <p:tav tm="0">
                                          <p:val>
                                            <p:fltVal val="0.000000"/>
                                          </p:val>
                                        </p:tav>
                                        <p:tav tm="100000">
                                          <p:val>
                                            <p:strVal val="#ppt_w"/>
                                          </p:val>
                                        </p:tav>
                                      </p:tavLst>
                                    </p:anim>
                                    <p:anim calcmode="lin" valueType="num">
                                      <p:cBhvr>
                                        <p:cTn id="21" dur="1000" fill="hold"/>
                                        <p:tgtEl>
                                          <p:spTgt spid="203790"/>
                                        </p:tgtEl>
                                        <p:attrNameLst>
                                          <p:attrName>ppt_h</p:attrName>
                                        </p:attrNameLst>
                                      </p:cBhvr>
                                      <p:tavLst>
                                        <p:tav tm="0">
                                          <p:val>
                                            <p:fltVal val="0.000000"/>
                                          </p:val>
                                        </p:tav>
                                        <p:tav tm="100000">
                                          <p:val>
                                            <p:strVal val="#ppt_h"/>
                                          </p:val>
                                        </p:tav>
                                      </p:tavLst>
                                    </p:anim>
                                    <p:anim calcmode="lin" valueType="num">
                                      <p:cBhvr>
                                        <p:cTn id="22" dur="1000" fill="hold"/>
                                        <p:tgtEl>
                                          <p:spTgt spid="203790"/>
                                        </p:tgtEl>
                                        <p:attrNameLst>
                                          <p:attrName>style.rotation</p:attrName>
                                        </p:attrNameLst>
                                      </p:cBhvr>
                                      <p:tavLst>
                                        <p:tav tm="0">
                                          <p:val>
                                            <p:fltVal val="90.000000"/>
                                          </p:val>
                                        </p:tav>
                                        <p:tav tm="100000">
                                          <p:val>
                                            <p:fltVal val="0.000000"/>
                                          </p:val>
                                        </p:tav>
                                      </p:tavLst>
                                    </p:anim>
                                    <p:animEffect transition="in" filter="fade">
                                      <p:cBhvr>
                                        <p:cTn id="23" dur="1000"/>
                                        <p:tgtEl>
                                          <p:spTgt spid="203790"/>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xit" presetSubtype="16" fill="hold" nodeType="clickEffect">
                                  <p:stCondLst>
                                    <p:cond delay="0"/>
                                  </p:stCondLst>
                                  <p:iterate type="lt">
                                    <p:tmPct val="0"/>
                                  </p:iterate>
                                  <p:childTnLst>
                                    <p:animEffect transition="out" filter="diamond(in)">
                                      <p:cBhvr>
                                        <p:cTn id="27" dur="2000"/>
                                        <p:tgtEl>
                                          <p:spTgt spid="203791"/>
                                        </p:tgtEl>
                                      </p:cBhvr>
                                    </p:animEffect>
                                    <p:set>
                                      <p:cBhvr>
                                        <p:cTn id="28" dur="1" fill="hold">
                                          <p:stCondLst>
                                            <p:cond delay="1999"/>
                                          </p:stCondLst>
                                        </p:cTn>
                                        <p:tgtEl>
                                          <p:spTgt spid="203791"/>
                                        </p:tgtEl>
                                        <p:attrNameLst>
                                          <p:attrName>style.visibility</p:attrName>
                                        </p:attrNameLst>
                                      </p:cBhvr>
                                      <p:to>
                                        <p:strVal val="hidden"/>
                                      </p:to>
                                    </p:set>
                                  </p:childTnLst>
                                </p:cTn>
                              </p:par>
                              <p:par>
                                <p:cTn id="29" presetID="8" presetClass="exit" presetSubtype="16" fill="hold" grpId="1" nodeType="withEffect">
                                  <p:stCondLst>
                                    <p:cond delay="0"/>
                                  </p:stCondLst>
                                  <p:iterate type="lt">
                                    <p:tmPct val="0"/>
                                  </p:iterate>
                                  <p:childTnLst>
                                    <p:animEffect transition="out" filter="diamond(in)">
                                      <p:cBhvr>
                                        <p:cTn id="30" dur="2000"/>
                                        <p:tgtEl>
                                          <p:spTgt spid="203790"/>
                                        </p:tgtEl>
                                      </p:cBhvr>
                                    </p:animEffect>
                                    <p:set>
                                      <p:cBhvr>
                                        <p:cTn id="31" dur="1" fill="hold">
                                          <p:stCondLst>
                                            <p:cond delay="1999"/>
                                          </p:stCondLst>
                                        </p:cTn>
                                        <p:tgtEl>
                                          <p:spTgt spid="20379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203792"/>
                                        </p:tgtEl>
                                        <p:attrNameLst>
                                          <p:attrName>style.visibility</p:attrName>
                                        </p:attrNameLst>
                                      </p:cBhvr>
                                      <p:to>
                                        <p:strVal val="visible"/>
                                      </p:to>
                                    </p:set>
                                    <p:anim calcmode="discrete" valueType="clr">
                                      <p:cBhvr override="childStyle">
                                        <p:cTn id="36" dur="80"/>
                                        <p:tgtEl>
                                          <p:spTgt spid="203792"/>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203792"/>
                                        </p:tgtEl>
                                        <p:attrNameLst>
                                          <p:attrName>fillcolor</p:attrName>
                                        </p:attrNameLst>
                                      </p:cBhvr>
                                      <p:tavLst>
                                        <p:tav tm="0">
                                          <p:val>
                                            <p:clrVal>
                                              <a:schemeClr val="accent2"/>
                                            </p:clrVal>
                                          </p:val>
                                        </p:tav>
                                        <p:tav tm="50000">
                                          <p:val>
                                            <p:clrVal>
                                              <a:schemeClr val="hlink"/>
                                            </p:clrVal>
                                          </p:val>
                                        </p:tav>
                                      </p:tavLst>
                                    </p:anim>
                                    <p:set>
                                      <p:cBhvr>
                                        <p:cTn id="38" dur="80"/>
                                        <p:tgtEl>
                                          <p:spTgt spid="203792"/>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203793"/>
                                        </p:tgtEl>
                                        <p:attrNameLst>
                                          <p:attrName>style.visibility</p:attrName>
                                        </p:attrNameLst>
                                      </p:cBhvr>
                                      <p:to>
                                        <p:strVal val="visible"/>
                                      </p:to>
                                    </p:set>
                                    <p:anim calcmode="discrete" valueType="clr">
                                      <p:cBhvr override="childStyle">
                                        <p:cTn id="43" dur="80"/>
                                        <p:tgtEl>
                                          <p:spTgt spid="203793"/>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203793"/>
                                        </p:tgtEl>
                                        <p:attrNameLst>
                                          <p:attrName>fillcolor</p:attrName>
                                        </p:attrNameLst>
                                      </p:cBhvr>
                                      <p:tavLst>
                                        <p:tav tm="0">
                                          <p:val>
                                            <p:clrVal>
                                              <a:schemeClr val="accent2"/>
                                            </p:clrVal>
                                          </p:val>
                                        </p:tav>
                                        <p:tav tm="50000">
                                          <p:val>
                                            <p:clrVal>
                                              <a:schemeClr val="hlink"/>
                                            </p:clrVal>
                                          </p:val>
                                        </p:tav>
                                      </p:tavLst>
                                    </p:anim>
                                    <p:set>
                                      <p:cBhvr>
                                        <p:cTn id="45" dur="80"/>
                                        <p:tgtEl>
                                          <p:spTgt spid="2037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9" grpId="0"/>
      <p:bldP spid="203790" grpId="0"/>
      <p:bldP spid="203790" grpId="1"/>
      <p:bldP spid="203792" grpId="0"/>
      <p:bldP spid="20379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Diagram 1"/>
          <p:cNvGraphicFramePr/>
          <p:nvPr/>
        </p:nvGraphicFramePr>
        <p:xfrm>
          <a:off x="0" y="990600"/>
          <a:ext cx="9144000" cy="46497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40673" name="Picture 33" descr="sach_luoc_vantat_500"/>
          <p:cNvPicPr>
            <a:picLocks noChangeAspect="1"/>
          </p:cNvPicPr>
          <p:nvPr/>
        </p:nvPicPr>
        <p:blipFill>
          <a:blip r:embed="rId6"/>
          <a:stretch>
            <a:fillRect/>
          </a:stretch>
        </p:blipFill>
        <p:spPr>
          <a:xfrm>
            <a:off x="533400" y="3352800"/>
            <a:ext cx="3810000" cy="2965450"/>
          </a:xfrm>
          <a:prstGeom prst="rect">
            <a:avLst/>
          </a:prstGeom>
          <a:noFill/>
          <a:ln w="9525">
            <a:noFill/>
          </a:ln>
        </p:spPr>
      </p:pic>
      <p:pic>
        <p:nvPicPr>
          <p:cNvPr id="240674" name="Picture 34" descr="canh_cuong_van_tat_500"/>
          <p:cNvPicPr>
            <a:picLocks noChangeAspect="1"/>
          </p:cNvPicPr>
          <p:nvPr/>
        </p:nvPicPr>
        <p:blipFill>
          <a:blip r:embed="rId7"/>
          <a:stretch>
            <a:fillRect/>
          </a:stretch>
        </p:blipFill>
        <p:spPr>
          <a:xfrm>
            <a:off x="4800600" y="3352800"/>
            <a:ext cx="4038600" cy="3036888"/>
          </a:xfrm>
          <a:prstGeom prst="rect">
            <a:avLst/>
          </a:prstGeom>
          <a:noFill/>
          <a:ln w="9525">
            <a:noFill/>
          </a:ln>
        </p:spPr>
      </p:pic>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40673"/>
                                        </p:tgtEl>
                                        <p:attrNameLst>
                                          <p:attrName>style.visibility</p:attrName>
                                        </p:attrNameLst>
                                      </p:cBhvr>
                                      <p:to>
                                        <p:strVal val="visible"/>
                                      </p:to>
                                    </p:set>
                                    <p:animEffect transition="in" filter="wedge">
                                      <p:cBhvr>
                                        <p:cTn id="7" dur="2000"/>
                                        <p:tgtEl>
                                          <p:spTgt spid="240673"/>
                                        </p:tgtEl>
                                      </p:cBhvr>
                                    </p:animEffect>
                                  </p:childTnLst>
                                </p:cTn>
                              </p:par>
                              <p:par>
                                <p:cTn id="8" presetID="20" presetClass="entr" presetSubtype="0" fill="hold" nodeType="withEffect">
                                  <p:stCondLst>
                                    <p:cond delay="0"/>
                                  </p:stCondLst>
                                  <p:childTnLst>
                                    <p:set>
                                      <p:cBhvr>
                                        <p:cTn id="9" dur="1" fill="hold">
                                          <p:stCondLst>
                                            <p:cond delay="0"/>
                                          </p:stCondLst>
                                        </p:cTn>
                                        <p:tgtEl>
                                          <p:spTgt spid="240674"/>
                                        </p:tgtEl>
                                        <p:attrNameLst>
                                          <p:attrName>style.visibility</p:attrName>
                                        </p:attrNameLst>
                                      </p:cBhvr>
                                      <p:to>
                                        <p:strVal val="visible"/>
                                      </p:to>
                                    </p:set>
                                    <p:animEffect transition="in" filter="wedge">
                                      <p:cBhvr>
                                        <p:cTn id="10" dur="2000"/>
                                        <p:tgtEl>
                                          <p:spTgt spid="240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ext Box 9"/>
          <p:cNvSpPr txBox="1"/>
          <p:nvPr/>
        </p:nvSpPr>
        <p:spPr>
          <a:xfrm>
            <a:off x="2133600" y="1143000"/>
            <a:ext cx="6781800" cy="398780"/>
          </a:xfrm>
          <a:prstGeom prst="rect">
            <a:avLst/>
          </a:prstGeom>
          <a:noFill/>
          <a:ln w="9525">
            <a:noFill/>
          </a:ln>
        </p:spPr>
        <p:txBody>
          <a:bodyPr>
            <a:spAutoFit/>
          </a:bodyPr>
          <a:p>
            <a:r>
              <a:rPr sz="2000" b="1" u="sng" dirty="0">
                <a:solidFill>
                  <a:srgbClr val="FFFF00"/>
                </a:solidFill>
                <a:latin typeface="Arial" panose="020B0604020202020204" pitchFamily="34" charset="0"/>
              </a:rPr>
              <a:t>CH</a:t>
            </a:r>
            <a:r>
              <a:rPr lang="en-US" sz="2000" b="1" u="sng" dirty="0">
                <a:solidFill>
                  <a:srgbClr val="FFFF00"/>
                </a:solidFill>
                <a:latin typeface="Arial" panose="020B0604020202020204" pitchFamily="34" charset="0"/>
              </a:rPr>
              <a:t>I</a:t>
            </a:r>
            <a:r>
              <a:rPr sz="2000" b="1" u="sng" dirty="0">
                <a:solidFill>
                  <a:srgbClr val="FFFF00"/>
                </a:solidFill>
                <a:latin typeface="Arial" panose="020B0604020202020204" pitchFamily="34" charset="0"/>
              </a:rPr>
              <a:t>NH CƯƠNG VẮN TẮT VÀ SÁCH LƯỢC VẮN TẮT</a:t>
            </a:r>
            <a:endParaRPr sz="2000" b="1" u="sng" dirty="0">
              <a:solidFill>
                <a:srgbClr val="FFFF00"/>
              </a:solidFill>
              <a:latin typeface="Arial" panose="020B0604020202020204" pitchFamily="34" charset="0"/>
            </a:endParaRPr>
          </a:p>
        </p:txBody>
      </p:sp>
      <p:sp>
        <p:nvSpPr>
          <p:cNvPr id="35843" name="Text Box 10"/>
          <p:cNvSpPr txBox="1"/>
          <p:nvPr/>
        </p:nvSpPr>
        <p:spPr>
          <a:xfrm>
            <a:off x="2209800" y="1524000"/>
            <a:ext cx="4191000" cy="460375"/>
          </a:xfrm>
          <a:prstGeom prst="rect">
            <a:avLst/>
          </a:prstGeom>
          <a:noFill/>
          <a:ln w="9525">
            <a:noFill/>
          </a:ln>
        </p:spPr>
        <p:txBody>
          <a:bodyPr>
            <a:spAutoFit/>
          </a:bodyPr>
          <a:p>
            <a:pPr algn="l"/>
            <a:r>
              <a:rPr sz="2400" b="1" dirty="0">
                <a:solidFill>
                  <a:srgbClr val="FFFF00"/>
                </a:solidFill>
                <a:latin typeface="Arial" panose="020B0604020202020204" pitchFamily="34" charset="0"/>
              </a:rPr>
              <a:t>1. </a:t>
            </a:r>
            <a:r>
              <a:rPr sz="2400" b="1" u="sng" dirty="0">
                <a:solidFill>
                  <a:srgbClr val="FFFF00"/>
                </a:solidFill>
                <a:latin typeface="Arial" panose="020B0604020202020204" pitchFamily="34" charset="0"/>
              </a:rPr>
              <a:t>Ch</a:t>
            </a:r>
            <a:r>
              <a:rPr lang="en-US" sz="2400" b="1" u="sng" dirty="0">
                <a:solidFill>
                  <a:srgbClr val="FFFF00"/>
                </a:solidFill>
                <a:latin typeface="Arial" panose="020B0604020202020204" pitchFamily="34" charset="0"/>
              </a:rPr>
              <a:t>í</a:t>
            </a:r>
            <a:r>
              <a:rPr sz="2400" b="1" u="sng" dirty="0">
                <a:solidFill>
                  <a:srgbClr val="FFFF00"/>
                </a:solidFill>
                <a:latin typeface="Arial" panose="020B0604020202020204" pitchFamily="34" charset="0"/>
              </a:rPr>
              <a:t>nh cương vắn tắt </a:t>
            </a:r>
            <a:endParaRPr sz="2400" u="sng" dirty="0">
              <a:solidFill>
                <a:srgbClr val="FFFF00"/>
              </a:solidFill>
              <a:latin typeface="Arial" panose="020B0604020202020204" pitchFamily="34" charset="0"/>
            </a:endParaRPr>
          </a:p>
        </p:txBody>
      </p:sp>
      <p:sp>
        <p:nvSpPr>
          <p:cNvPr id="35844" name="Text Box 11"/>
          <p:cNvSpPr txBox="1"/>
          <p:nvPr/>
        </p:nvSpPr>
        <p:spPr>
          <a:xfrm>
            <a:off x="2133600" y="1981200"/>
            <a:ext cx="6705600" cy="3743325"/>
          </a:xfrm>
          <a:prstGeom prst="rect">
            <a:avLst/>
          </a:prstGeom>
          <a:noFill/>
          <a:ln w="9525">
            <a:noFill/>
          </a:ln>
        </p:spPr>
        <p:txBody>
          <a:bodyPr>
            <a:spAutoFit/>
          </a:bodyPr>
          <a:p>
            <a:pPr algn="l"/>
            <a:r>
              <a:rPr sz="2400" dirty="0">
                <a:latin typeface="Times New Roman" panose="02020603050405020304" pitchFamily="18" charset="0"/>
              </a:rPr>
              <a:t>Tư bản bản xứ đã thuộc tư bản pháp, vì tư bản Pháp hết sức ngăn trở sức sinh sản làm cho công  nghệ bản xứ không thể mở mang được.còn nông nghệ một ngày một tập trung đã phát sinh ra lắm khủng hỏang, nông dân thất nghiệp nhiều. Vậy tư bản bản xứ không có thế lực gì ta không nên nói cho họ đi về phe đế quốc được, chỉ bọn đại địa chủ mới có thế lực và đứng hẳn về phe đế quốc chủ nghĩa nên chủ trương </a:t>
            </a:r>
            <a:r>
              <a:rPr sz="2400" u="sng" dirty="0">
                <a:latin typeface="Times New Roman" panose="02020603050405020304" pitchFamily="18" charset="0"/>
              </a:rPr>
              <a:t>làm tư sản dân quyền cách mệnh và thổ địa cách mệnh để đi tới xã hội cộng sản.</a:t>
            </a:r>
            <a:endParaRPr sz="2400" u="sng" dirty="0">
              <a:latin typeface="Times New Roman" panose="02020603050405020304" pitchFamily="18" charset="0"/>
            </a:endParaRPr>
          </a:p>
        </p:txBody>
      </p:sp>
      <p:pic>
        <p:nvPicPr>
          <p:cNvPr id="35845" name="Picture 13"/>
          <p:cNvPicPr>
            <a:picLocks noChangeAspect="1"/>
          </p:cNvPicPr>
          <p:nvPr/>
        </p:nvPicPr>
        <p:blipFill>
          <a:blip r:embed="rId1"/>
          <a:stretch>
            <a:fillRect/>
          </a:stretch>
        </p:blipFill>
        <p:spPr>
          <a:xfrm>
            <a:off x="152400" y="228600"/>
            <a:ext cx="2076450" cy="2362200"/>
          </a:xfrm>
          <a:prstGeom prst="rect">
            <a:avLst/>
          </a:prstGeom>
          <a:noFill/>
          <a:ln w="9525">
            <a:noFill/>
          </a:ln>
        </p:spPr>
      </p:pic>
    </p:spTree>
  </p:cSld>
  <p:clrMapOvr>
    <a:overrideClrMapping bg1="dk2" tx1="lt1" bg2="dk1" tx2="lt2" accent1="accent1" accent2="accent2" accent3="accent3" accent4="accent4" accent5="accent5" accent6="accent6" hlink="hlink" folHlink="folHlink"/>
  </p:clrMapOvr>
  <p:transition>
    <p:wedg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ext Box 3"/>
          <p:cNvSpPr txBox="1"/>
          <p:nvPr/>
        </p:nvSpPr>
        <p:spPr>
          <a:xfrm>
            <a:off x="990600" y="381000"/>
            <a:ext cx="7162800" cy="396875"/>
          </a:xfrm>
          <a:prstGeom prst="rect">
            <a:avLst/>
          </a:prstGeom>
          <a:noFill/>
          <a:ln w="9525">
            <a:noFill/>
          </a:ln>
        </p:spPr>
        <p:txBody>
          <a:bodyPr>
            <a:spAutoFit/>
          </a:bodyPr>
          <a:p>
            <a:r>
              <a:rPr sz="2000" b="1" u="sng" dirty="0">
                <a:solidFill>
                  <a:srgbClr val="FFFF00"/>
                </a:solidFill>
                <a:latin typeface="Arial" panose="020B0604020202020204" pitchFamily="34" charset="0"/>
              </a:rPr>
              <a:t>CHÁNH CƯƠNG VẮN TẮT VÀ SÁCH LƯỢC VẮN TẮT</a:t>
            </a:r>
            <a:endParaRPr sz="2000" b="1" u="sng" dirty="0">
              <a:solidFill>
                <a:srgbClr val="FFFF00"/>
              </a:solidFill>
              <a:latin typeface="Arial" panose="020B0604020202020204" pitchFamily="34" charset="0"/>
            </a:endParaRPr>
          </a:p>
        </p:txBody>
      </p:sp>
      <p:sp>
        <p:nvSpPr>
          <p:cNvPr id="36867" name="Text Box 4"/>
          <p:cNvSpPr txBox="1"/>
          <p:nvPr/>
        </p:nvSpPr>
        <p:spPr>
          <a:xfrm>
            <a:off x="2362200" y="838200"/>
            <a:ext cx="4191000" cy="457200"/>
          </a:xfrm>
          <a:prstGeom prst="rect">
            <a:avLst/>
          </a:prstGeom>
          <a:noFill/>
          <a:ln w="9525">
            <a:noFill/>
          </a:ln>
        </p:spPr>
        <p:txBody>
          <a:bodyPr>
            <a:spAutoFit/>
          </a:bodyPr>
          <a:p>
            <a:pPr algn="l"/>
            <a:r>
              <a:rPr sz="2400" b="1" dirty="0">
                <a:solidFill>
                  <a:srgbClr val="FFFF00"/>
                </a:solidFill>
                <a:latin typeface="Arial" panose="020B0604020202020204" pitchFamily="34" charset="0"/>
              </a:rPr>
              <a:t>1. </a:t>
            </a:r>
            <a:r>
              <a:rPr sz="2400" b="1" u="sng" dirty="0">
                <a:solidFill>
                  <a:srgbClr val="FFFF00"/>
                </a:solidFill>
                <a:latin typeface="Arial" panose="020B0604020202020204" pitchFamily="34" charset="0"/>
              </a:rPr>
              <a:t>Chánh cương vắn tắt </a:t>
            </a:r>
            <a:endParaRPr sz="2400" u="sng" dirty="0">
              <a:solidFill>
                <a:srgbClr val="FFFF00"/>
              </a:solidFill>
              <a:latin typeface="Arial" panose="020B0604020202020204" pitchFamily="34" charset="0"/>
            </a:endParaRPr>
          </a:p>
        </p:txBody>
      </p:sp>
      <p:sp>
        <p:nvSpPr>
          <p:cNvPr id="36868" name="Text Box 6"/>
          <p:cNvSpPr txBox="1"/>
          <p:nvPr/>
        </p:nvSpPr>
        <p:spPr>
          <a:xfrm>
            <a:off x="2514600" y="1752600"/>
            <a:ext cx="5562600" cy="1187450"/>
          </a:xfrm>
          <a:prstGeom prst="rect">
            <a:avLst/>
          </a:prstGeom>
          <a:noFill/>
          <a:ln w="9525">
            <a:noFill/>
          </a:ln>
        </p:spPr>
        <p:txBody>
          <a:bodyPr>
            <a:spAutoFit/>
          </a:bodyPr>
          <a:p>
            <a:pPr algn="l"/>
            <a:r>
              <a:rPr sz="2400" dirty="0">
                <a:latin typeface="Times New Roman" panose="02020603050405020304" pitchFamily="18" charset="0"/>
              </a:rPr>
              <a:t>a) Dân chúng được tự do tổ chức.</a:t>
            </a:r>
            <a:endParaRPr sz="2400" dirty="0">
              <a:latin typeface="Times New Roman" panose="02020603050405020304" pitchFamily="18" charset="0"/>
            </a:endParaRPr>
          </a:p>
          <a:p>
            <a:pPr algn="l"/>
            <a:r>
              <a:rPr sz="2400" dirty="0">
                <a:latin typeface="Times New Roman" panose="02020603050405020304" pitchFamily="18" charset="0"/>
              </a:rPr>
              <a:t>b) Nam nữ bình quyền,v.v…</a:t>
            </a:r>
            <a:endParaRPr sz="2400" dirty="0">
              <a:latin typeface="Times New Roman" panose="02020603050405020304" pitchFamily="18" charset="0"/>
            </a:endParaRPr>
          </a:p>
          <a:p>
            <a:pPr algn="l"/>
            <a:r>
              <a:rPr sz="2400" dirty="0">
                <a:latin typeface="Times New Roman" panose="02020603050405020304" pitchFamily="18" charset="0"/>
              </a:rPr>
              <a:t>c) Phổ thông giáo dục theo công nông hóa.</a:t>
            </a:r>
            <a:endParaRPr dirty="0">
              <a:latin typeface="Arial" panose="020B0604020202020204" pitchFamily="34" charset="0"/>
            </a:endParaRPr>
          </a:p>
        </p:txBody>
      </p:sp>
      <p:sp>
        <p:nvSpPr>
          <p:cNvPr id="36869" name="Text Box 7"/>
          <p:cNvSpPr txBox="1"/>
          <p:nvPr/>
        </p:nvSpPr>
        <p:spPr>
          <a:xfrm>
            <a:off x="2438400" y="1295400"/>
            <a:ext cx="4343400" cy="396875"/>
          </a:xfrm>
          <a:prstGeom prst="rect">
            <a:avLst/>
          </a:prstGeom>
          <a:noFill/>
          <a:ln w="9525">
            <a:noFill/>
          </a:ln>
        </p:spPr>
        <p:txBody>
          <a:bodyPr>
            <a:spAutoFit/>
          </a:bodyPr>
          <a:p>
            <a:pPr algn="l"/>
            <a:r>
              <a:rPr sz="2000" b="1" dirty="0">
                <a:latin typeface="Arial" panose="020B0604020202020204" pitchFamily="34" charset="0"/>
              </a:rPr>
              <a:t>A – </a:t>
            </a:r>
            <a:r>
              <a:rPr sz="2000" b="1" u="sng" dirty="0">
                <a:latin typeface="Arial" panose="020B0604020202020204" pitchFamily="34" charset="0"/>
              </a:rPr>
              <a:t>Về phương diện xã hội thì:</a:t>
            </a:r>
            <a:endParaRPr sz="2000" dirty="0">
              <a:latin typeface="Arial" panose="020B0604020202020204" pitchFamily="34" charset="0"/>
            </a:endParaRPr>
          </a:p>
        </p:txBody>
      </p:sp>
      <p:sp>
        <p:nvSpPr>
          <p:cNvPr id="36870" name="Text Box 8"/>
          <p:cNvSpPr txBox="1"/>
          <p:nvPr/>
        </p:nvSpPr>
        <p:spPr>
          <a:xfrm>
            <a:off x="2438400" y="3352800"/>
            <a:ext cx="6400800" cy="1552575"/>
          </a:xfrm>
          <a:prstGeom prst="rect">
            <a:avLst/>
          </a:prstGeom>
          <a:noFill/>
          <a:ln w="9525">
            <a:noFill/>
          </a:ln>
        </p:spPr>
        <p:txBody>
          <a:bodyPr>
            <a:spAutoFit/>
          </a:bodyPr>
          <a:p>
            <a:pPr algn="l"/>
            <a:r>
              <a:rPr sz="2400" dirty="0">
                <a:latin typeface="Times New Roman" panose="02020603050405020304" pitchFamily="18" charset="0"/>
              </a:rPr>
              <a:t>a) Đánh đổ đế quốc chủ nghĩa Pháp và bọn PK</a:t>
            </a:r>
            <a:endParaRPr sz="2400" dirty="0">
              <a:latin typeface="Times New Roman" panose="02020603050405020304" pitchFamily="18" charset="0"/>
            </a:endParaRPr>
          </a:p>
          <a:p>
            <a:pPr algn="l"/>
            <a:r>
              <a:rPr sz="2400" dirty="0">
                <a:latin typeface="Times New Roman" panose="02020603050405020304" pitchFamily="18" charset="0"/>
              </a:rPr>
              <a:t>b) Làm cho nước Nam được hòan tòan độc lập.</a:t>
            </a:r>
            <a:endParaRPr sz="2400" dirty="0">
              <a:latin typeface="Times New Roman" panose="02020603050405020304" pitchFamily="18" charset="0"/>
            </a:endParaRPr>
          </a:p>
          <a:p>
            <a:pPr algn="l"/>
            <a:r>
              <a:rPr sz="2400" dirty="0">
                <a:latin typeface="Times New Roman" panose="02020603050405020304" pitchFamily="18" charset="0"/>
              </a:rPr>
              <a:t>c) Dựng ra chính phủ công nông binh.</a:t>
            </a:r>
            <a:endParaRPr sz="2400" dirty="0">
              <a:latin typeface="Times New Roman" panose="02020603050405020304" pitchFamily="18" charset="0"/>
            </a:endParaRPr>
          </a:p>
          <a:p>
            <a:pPr algn="l"/>
            <a:r>
              <a:rPr sz="2400" dirty="0">
                <a:latin typeface="Times New Roman" panose="02020603050405020304" pitchFamily="18" charset="0"/>
              </a:rPr>
              <a:t>d) Tổ chức ra quân đội công nông.</a:t>
            </a:r>
            <a:endParaRPr sz="2400" dirty="0">
              <a:latin typeface="Times New Roman" panose="02020603050405020304" pitchFamily="18" charset="0"/>
            </a:endParaRPr>
          </a:p>
        </p:txBody>
      </p:sp>
      <p:sp>
        <p:nvSpPr>
          <p:cNvPr id="36871" name="Text Box 9"/>
          <p:cNvSpPr txBox="1"/>
          <p:nvPr/>
        </p:nvSpPr>
        <p:spPr>
          <a:xfrm>
            <a:off x="2362200" y="2971800"/>
            <a:ext cx="5181600" cy="396875"/>
          </a:xfrm>
          <a:prstGeom prst="rect">
            <a:avLst/>
          </a:prstGeom>
          <a:noFill/>
          <a:ln w="9525">
            <a:noFill/>
          </a:ln>
        </p:spPr>
        <p:txBody>
          <a:bodyPr>
            <a:spAutoFit/>
          </a:bodyPr>
          <a:p>
            <a:pPr algn="l"/>
            <a:r>
              <a:rPr sz="2000" b="1" dirty="0">
                <a:latin typeface="Arial" panose="020B0604020202020204" pitchFamily="34" charset="0"/>
              </a:rPr>
              <a:t>B – </a:t>
            </a:r>
            <a:r>
              <a:rPr sz="2000" b="1" u="sng" dirty="0">
                <a:latin typeface="Arial" panose="020B0604020202020204" pitchFamily="34" charset="0"/>
              </a:rPr>
              <a:t>Về phương diện chính trị </a:t>
            </a:r>
            <a:r>
              <a:rPr sz="2000" b="1" dirty="0">
                <a:latin typeface="Arial" panose="020B0604020202020204" pitchFamily="34" charset="0"/>
              </a:rPr>
              <a:t>:</a:t>
            </a:r>
            <a:endParaRPr sz="2000" dirty="0">
              <a:latin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ransition>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ext Box 3"/>
          <p:cNvSpPr txBox="1"/>
          <p:nvPr/>
        </p:nvSpPr>
        <p:spPr>
          <a:xfrm>
            <a:off x="1371600" y="381000"/>
            <a:ext cx="7162800" cy="398780"/>
          </a:xfrm>
          <a:prstGeom prst="rect">
            <a:avLst/>
          </a:prstGeom>
          <a:noFill/>
          <a:ln w="9525">
            <a:noFill/>
          </a:ln>
        </p:spPr>
        <p:txBody>
          <a:bodyPr>
            <a:spAutoFit/>
          </a:bodyPr>
          <a:p>
            <a:r>
              <a:rPr sz="2000" b="1" u="sng" dirty="0">
                <a:solidFill>
                  <a:srgbClr val="FFFF00"/>
                </a:solidFill>
                <a:latin typeface="Arial" panose="020B0604020202020204" pitchFamily="34" charset="0"/>
              </a:rPr>
              <a:t>CH</a:t>
            </a:r>
            <a:r>
              <a:rPr lang="en-US" sz="2000" b="1" u="sng" dirty="0">
                <a:solidFill>
                  <a:srgbClr val="FFFF00"/>
                </a:solidFill>
                <a:latin typeface="Arial" panose="020B0604020202020204" pitchFamily="34" charset="0"/>
              </a:rPr>
              <a:t>Í</a:t>
            </a:r>
            <a:r>
              <a:rPr sz="2000" b="1" u="sng" dirty="0">
                <a:solidFill>
                  <a:srgbClr val="FFFF00"/>
                </a:solidFill>
                <a:latin typeface="Arial" panose="020B0604020202020204" pitchFamily="34" charset="0"/>
              </a:rPr>
              <a:t>NH CƯƠNG VẮN TẮT VÀ SÁCH LƯỢC VẮN TẮT</a:t>
            </a:r>
            <a:endParaRPr sz="2000" b="1" u="sng" dirty="0">
              <a:solidFill>
                <a:srgbClr val="FFFF00"/>
              </a:solidFill>
              <a:latin typeface="Arial" panose="020B0604020202020204" pitchFamily="34" charset="0"/>
            </a:endParaRPr>
          </a:p>
        </p:txBody>
      </p:sp>
      <p:sp>
        <p:nvSpPr>
          <p:cNvPr id="37891" name="Text Box 4"/>
          <p:cNvSpPr txBox="1"/>
          <p:nvPr/>
        </p:nvSpPr>
        <p:spPr>
          <a:xfrm>
            <a:off x="2362200" y="838200"/>
            <a:ext cx="4191000" cy="460375"/>
          </a:xfrm>
          <a:prstGeom prst="rect">
            <a:avLst/>
          </a:prstGeom>
          <a:noFill/>
          <a:ln w="9525">
            <a:noFill/>
          </a:ln>
        </p:spPr>
        <p:txBody>
          <a:bodyPr>
            <a:spAutoFit/>
          </a:bodyPr>
          <a:p>
            <a:pPr algn="l"/>
            <a:r>
              <a:rPr sz="2400" b="1" dirty="0">
                <a:solidFill>
                  <a:srgbClr val="FFFF00"/>
                </a:solidFill>
                <a:latin typeface="Arial" panose="020B0604020202020204" pitchFamily="34" charset="0"/>
              </a:rPr>
              <a:t>1. </a:t>
            </a:r>
            <a:r>
              <a:rPr sz="2400" b="1" u="sng" dirty="0">
                <a:solidFill>
                  <a:srgbClr val="FFFF00"/>
                </a:solidFill>
                <a:latin typeface="Arial" panose="020B0604020202020204" pitchFamily="34" charset="0"/>
              </a:rPr>
              <a:t>Ch</a:t>
            </a:r>
            <a:r>
              <a:rPr lang="en-US" sz="2400" b="1" u="sng" dirty="0">
                <a:solidFill>
                  <a:srgbClr val="FFFF00"/>
                </a:solidFill>
                <a:latin typeface="Arial" panose="020B0604020202020204" pitchFamily="34" charset="0"/>
              </a:rPr>
              <a:t>í</a:t>
            </a:r>
            <a:r>
              <a:rPr sz="2400" b="1" u="sng" dirty="0">
                <a:solidFill>
                  <a:srgbClr val="FFFF00"/>
                </a:solidFill>
                <a:latin typeface="Arial" panose="020B0604020202020204" pitchFamily="34" charset="0"/>
              </a:rPr>
              <a:t>nh cương vắn tắt </a:t>
            </a:r>
            <a:endParaRPr sz="2400" u="sng" dirty="0">
              <a:solidFill>
                <a:srgbClr val="FFFF00"/>
              </a:solidFill>
              <a:latin typeface="Arial" panose="020B0604020202020204" pitchFamily="34" charset="0"/>
            </a:endParaRPr>
          </a:p>
        </p:txBody>
      </p:sp>
      <p:sp>
        <p:nvSpPr>
          <p:cNvPr id="37892" name="Text Box 6"/>
          <p:cNvSpPr txBox="1"/>
          <p:nvPr/>
        </p:nvSpPr>
        <p:spPr>
          <a:xfrm>
            <a:off x="2438400" y="1295400"/>
            <a:ext cx="4343400" cy="396875"/>
          </a:xfrm>
          <a:prstGeom prst="rect">
            <a:avLst/>
          </a:prstGeom>
          <a:noFill/>
          <a:ln w="9525">
            <a:noFill/>
          </a:ln>
        </p:spPr>
        <p:txBody>
          <a:bodyPr>
            <a:spAutoFit/>
          </a:bodyPr>
          <a:p>
            <a:pPr algn="l"/>
            <a:r>
              <a:rPr sz="2000" b="1" dirty="0">
                <a:latin typeface="Arial" panose="020B0604020202020204" pitchFamily="34" charset="0"/>
              </a:rPr>
              <a:t>A – </a:t>
            </a:r>
            <a:r>
              <a:rPr sz="2000" b="1" u="sng" dirty="0">
                <a:latin typeface="Arial" panose="020B0604020202020204" pitchFamily="34" charset="0"/>
              </a:rPr>
              <a:t>Về phương diện xã hội thì:</a:t>
            </a:r>
            <a:endParaRPr sz="2000" dirty="0">
              <a:latin typeface="Arial" panose="020B0604020202020204" pitchFamily="34" charset="0"/>
            </a:endParaRPr>
          </a:p>
        </p:txBody>
      </p:sp>
      <p:sp>
        <p:nvSpPr>
          <p:cNvPr id="37893" name="Text Box 8"/>
          <p:cNvSpPr txBox="1"/>
          <p:nvPr/>
        </p:nvSpPr>
        <p:spPr>
          <a:xfrm>
            <a:off x="2438400" y="1752600"/>
            <a:ext cx="5181600" cy="396875"/>
          </a:xfrm>
          <a:prstGeom prst="rect">
            <a:avLst/>
          </a:prstGeom>
          <a:noFill/>
          <a:ln w="9525">
            <a:noFill/>
          </a:ln>
        </p:spPr>
        <p:txBody>
          <a:bodyPr>
            <a:spAutoFit/>
          </a:bodyPr>
          <a:p>
            <a:pPr algn="l"/>
            <a:r>
              <a:rPr sz="2000" b="1" dirty="0">
                <a:latin typeface="Arial" panose="020B0604020202020204" pitchFamily="34" charset="0"/>
              </a:rPr>
              <a:t>B – </a:t>
            </a:r>
            <a:r>
              <a:rPr sz="2000" b="1" u="sng" dirty="0">
                <a:latin typeface="Arial" panose="020B0604020202020204" pitchFamily="34" charset="0"/>
              </a:rPr>
              <a:t>Về phương diện chính trị </a:t>
            </a:r>
            <a:r>
              <a:rPr sz="2000" b="1" dirty="0">
                <a:latin typeface="Arial" panose="020B0604020202020204" pitchFamily="34" charset="0"/>
              </a:rPr>
              <a:t>:</a:t>
            </a:r>
            <a:endParaRPr sz="2000" dirty="0">
              <a:latin typeface="Arial" panose="020B0604020202020204" pitchFamily="34" charset="0"/>
            </a:endParaRPr>
          </a:p>
        </p:txBody>
      </p:sp>
      <p:sp>
        <p:nvSpPr>
          <p:cNvPr id="37894" name="Text Box 9"/>
          <p:cNvSpPr txBox="1"/>
          <p:nvPr/>
        </p:nvSpPr>
        <p:spPr>
          <a:xfrm>
            <a:off x="381000" y="2590800"/>
            <a:ext cx="8610600" cy="3652838"/>
          </a:xfrm>
          <a:prstGeom prst="rect">
            <a:avLst/>
          </a:prstGeom>
          <a:noFill/>
          <a:ln w="9525">
            <a:noFill/>
          </a:ln>
        </p:spPr>
        <p:txBody>
          <a:bodyPr>
            <a:spAutoFit/>
          </a:bodyPr>
          <a:p>
            <a:pPr algn="l"/>
            <a:r>
              <a:rPr sz="2400" dirty="0">
                <a:latin typeface="Times New Roman" panose="02020603050405020304" pitchFamily="18" charset="0"/>
              </a:rPr>
              <a:t>a) Thủ tiêu hết các thứ quốc trái.</a:t>
            </a:r>
            <a:endParaRPr sz="2400" dirty="0">
              <a:latin typeface="Times New Roman" panose="02020603050405020304" pitchFamily="18" charset="0"/>
            </a:endParaRPr>
          </a:p>
          <a:p>
            <a:pPr algn="l"/>
            <a:r>
              <a:rPr sz="2400" dirty="0">
                <a:latin typeface="Times New Roman" panose="02020603050405020304" pitchFamily="18" charset="0"/>
              </a:rPr>
              <a:t>b) Thâu hết sản nghiệp lớn ( như công nghiệp, vận tải ,ngân hàng,v.v..) của tư bản đế quốc chủ nghĩa Pháp để giao cho Chính phủ công nông binh quản lí.</a:t>
            </a:r>
            <a:endParaRPr sz="2400" dirty="0">
              <a:latin typeface="Times New Roman" panose="02020603050405020304" pitchFamily="18" charset="0"/>
            </a:endParaRPr>
          </a:p>
          <a:p>
            <a:pPr algn="l"/>
            <a:r>
              <a:rPr sz="2400" dirty="0">
                <a:latin typeface="Times New Roman" panose="02020603050405020304" pitchFamily="18" charset="0"/>
              </a:rPr>
              <a:t>c) Thâu hết ruộng đất của đế quốc chủ nghĩa làm của công, chia cho dân cày nghèo.</a:t>
            </a:r>
            <a:endParaRPr sz="2400" dirty="0">
              <a:latin typeface="Times New Roman" panose="02020603050405020304" pitchFamily="18" charset="0"/>
            </a:endParaRPr>
          </a:p>
          <a:p>
            <a:pPr algn="l"/>
            <a:r>
              <a:rPr sz="2400" dirty="0">
                <a:latin typeface="Times New Roman" panose="02020603050405020304" pitchFamily="18" charset="0"/>
              </a:rPr>
              <a:t>d) Bỏ sưu thế cho dân cày nghèo.</a:t>
            </a:r>
            <a:endParaRPr sz="2400" dirty="0">
              <a:latin typeface="Times New Roman" panose="02020603050405020304" pitchFamily="18" charset="0"/>
            </a:endParaRPr>
          </a:p>
          <a:p>
            <a:pPr algn="l"/>
            <a:r>
              <a:rPr sz="2400" dirty="0">
                <a:latin typeface="Times New Roman" panose="02020603050405020304" pitchFamily="18" charset="0"/>
              </a:rPr>
              <a:t>e) Mở mang công nghiệp và nông nghiệp.</a:t>
            </a:r>
            <a:endParaRPr sz="2400" dirty="0">
              <a:latin typeface="Times New Roman" panose="02020603050405020304" pitchFamily="18" charset="0"/>
            </a:endParaRPr>
          </a:p>
          <a:p>
            <a:pPr algn="l"/>
            <a:r>
              <a:rPr sz="2400" dirty="0">
                <a:latin typeface="Times New Roman" panose="02020603050405020304" pitchFamily="18" charset="0"/>
              </a:rPr>
              <a:t>f) Thi hành lục ngày làm tám giờ”.</a:t>
            </a:r>
            <a:endParaRPr sz="2400" dirty="0">
              <a:latin typeface="Times New Roman" panose="02020603050405020304" pitchFamily="18" charset="0"/>
            </a:endParaRPr>
          </a:p>
          <a:p>
            <a:pPr algn="l"/>
            <a:r>
              <a:rPr b="1" i="1" dirty="0">
                <a:solidFill>
                  <a:srgbClr val="FF0000"/>
                </a:solidFill>
                <a:latin typeface="Arial" panose="020B0604020202020204" pitchFamily="34" charset="0"/>
              </a:rPr>
              <a:t>(Đảng Cộng sản việt Nam:Văn kiện Đảng Tòan tập,tập 2 (1930),sđd,tr.2-3).</a:t>
            </a:r>
            <a:endParaRPr dirty="0">
              <a:latin typeface="Arial" panose="020B0604020202020204" pitchFamily="34" charset="0"/>
            </a:endParaRPr>
          </a:p>
        </p:txBody>
      </p:sp>
      <p:sp>
        <p:nvSpPr>
          <p:cNvPr id="37895" name="Text Box 10"/>
          <p:cNvSpPr txBox="1"/>
          <p:nvPr/>
        </p:nvSpPr>
        <p:spPr>
          <a:xfrm>
            <a:off x="2400300" y="2209800"/>
            <a:ext cx="4343400" cy="396875"/>
          </a:xfrm>
          <a:prstGeom prst="rect">
            <a:avLst/>
          </a:prstGeom>
          <a:noFill/>
          <a:ln w="9525">
            <a:noFill/>
          </a:ln>
        </p:spPr>
        <p:txBody>
          <a:bodyPr>
            <a:spAutoFit/>
          </a:bodyPr>
          <a:p>
            <a:pPr algn="l">
              <a:spcBef>
                <a:spcPct val="50000"/>
              </a:spcBef>
            </a:pPr>
            <a:r>
              <a:rPr sz="2000" b="1" dirty="0">
                <a:latin typeface="Arial" panose="020B0604020202020204" pitchFamily="34" charset="0"/>
              </a:rPr>
              <a:t> C – </a:t>
            </a:r>
            <a:r>
              <a:rPr sz="2000" b="1" u="sng" dirty="0">
                <a:latin typeface="Arial" panose="020B0604020202020204" pitchFamily="34" charset="0"/>
              </a:rPr>
              <a:t>Về phương diện kinh tế thì:</a:t>
            </a:r>
            <a:endParaRPr sz="2000" b="1" u="sng" dirty="0">
              <a:latin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ransition>
    <p:wedg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11" descr="BH70"/>
          <p:cNvPicPr>
            <a:picLocks noChangeAspect="1"/>
          </p:cNvPicPr>
          <p:nvPr/>
        </p:nvPicPr>
        <p:blipFill>
          <a:blip r:embed="rId1"/>
          <a:stretch>
            <a:fillRect/>
          </a:stretch>
        </p:blipFill>
        <p:spPr>
          <a:xfrm>
            <a:off x="228600" y="228600"/>
            <a:ext cx="1752600" cy="1828800"/>
          </a:xfrm>
          <a:prstGeom prst="rect">
            <a:avLst/>
          </a:prstGeom>
          <a:noFill/>
          <a:ln w="9525">
            <a:noFill/>
          </a:ln>
        </p:spPr>
      </p:pic>
      <p:sp>
        <p:nvSpPr>
          <p:cNvPr id="38915" name="Text Box 3"/>
          <p:cNvSpPr txBox="1"/>
          <p:nvPr/>
        </p:nvSpPr>
        <p:spPr>
          <a:xfrm>
            <a:off x="1981200" y="304800"/>
            <a:ext cx="7162800" cy="398780"/>
          </a:xfrm>
          <a:prstGeom prst="rect">
            <a:avLst/>
          </a:prstGeom>
          <a:noFill/>
          <a:ln w="9525">
            <a:noFill/>
          </a:ln>
        </p:spPr>
        <p:txBody>
          <a:bodyPr>
            <a:spAutoFit/>
          </a:bodyPr>
          <a:p>
            <a:r>
              <a:rPr sz="2000" b="1" u="sng" dirty="0">
                <a:solidFill>
                  <a:srgbClr val="FFFF00"/>
                </a:solidFill>
                <a:latin typeface="Arial" panose="020B0604020202020204" pitchFamily="34" charset="0"/>
              </a:rPr>
              <a:t>CH</a:t>
            </a:r>
            <a:r>
              <a:rPr lang="en-US" sz="2000" b="1" u="sng" dirty="0">
                <a:solidFill>
                  <a:srgbClr val="FFFF00"/>
                </a:solidFill>
                <a:latin typeface="Arial" panose="020B0604020202020204" pitchFamily="34" charset="0"/>
              </a:rPr>
              <a:t>Í</a:t>
            </a:r>
            <a:r>
              <a:rPr sz="2000" b="1" u="sng" dirty="0">
                <a:solidFill>
                  <a:srgbClr val="FFFF00"/>
                </a:solidFill>
                <a:latin typeface="Arial" panose="020B0604020202020204" pitchFamily="34" charset="0"/>
              </a:rPr>
              <a:t>NH CƯƠNG VẮN TẮT VÀ SÁCH LƯỢC VẮN TẮT</a:t>
            </a:r>
            <a:endParaRPr sz="2000" b="1" u="sng" dirty="0">
              <a:solidFill>
                <a:srgbClr val="FFFF00"/>
              </a:solidFill>
              <a:latin typeface="Arial" panose="020B0604020202020204" pitchFamily="34" charset="0"/>
            </a:endParaRPr>
          </a:p>
        </p:txBody>
      </p:sp>
      <p:sp>
        <p:nvSpPr>
          <p:cNvPr id="38916" name="Text Box 4"/>
          <p:cNvSpPr txBox="1"/>
          <p:nvPr/>
        </p:nvSpPr>
        <p:spPr>
          <a:xfrm>
            <a:off x="2362200" y="838200"/>
            <a:ext cx="4191000" cy="460375"/>
          </a:xfrm>
          <a:prstGeom prst="rect">
            <a:avLst/>
          </a:prstGeom>
          <a:noFill/>
          <a:ln w="9525">
            <a:noFill/>
          </a:ln>
        </p:spPr>
        <p:txBody>
          <a:bodyPr>
            <a:spAutoFit/>
          </a:bodyPr>
          <a:p>
            <a:pPr algn="l"/>
            <a:r>
              <a:rPr sz="2400" b="1" dirty="0">
                <a:solidFill>
                  <a:srgbClr val="FFFF00"/>
                </a:solidFill>
                <a:latin typeface="Arial" panose="020B0604020202020204" pitchFamily="34" charset="0"/>
              </a:rPr>
              <a:t>1. </a:t>
            </a:r>
            <a:r>
              <a:rPr sz="2400" b="1" u="sng" dirty="0">
                <a:solidFill>
                  <a:srgbClr val="FFFF00"/>
                </a:solidFill>
                <a:latin typeface="Arial" panose="020B0604020202020204" pitchFamily="34" charset="0"/>
              </a:rPr>
              <a:t>Ch</a:t>
            </a:r>
            <a:r>
              <a:rPr lang="en-US" sz="2400" b="1" u="sng" dirty="0">
                <a:solidFill>
                  <a:srgbClr val="FFFF00"/>
                </a:solidFill>
                <a:latin typeface="Arial" panose="020B0604020202020204" pitchFamily="34" charset="0"/>
              </a:rPr>
              <a:t>í</a:t>
            </a:r>
            <a:r>
              <a:rPr sz="2400" b="1" u="sng" dirty="0">
                <a:solidFill>
                  <a:srgbClr val="FFFF00"/>
                </a:solidFill>
                <a:latin typeface="Arial" panose="020B0604020202020204" pitchFamily="34" charset="0"/>
              </a:rPr>
              <a:t>nh cương vắn tắt </a:t>
            </a:r>
            <a:endParaRPr sz="2400" u="sng" dirty="0">
              <a:solidFill>
                <a:srgbClr val="FFFF00"/>
              </a:solidFill>
              <a:latin typeface="Arial" panose="020B0604020202020204" pitchFamily="34" charset="0"/>
            </a:endParaRPr>
          </a:p>
        </p:txBody>
      </p:sp>
      <p:sp>
        <p:nvSpPr>
          <p:cNvPr id="38917" name="Text Box 9"/>
          <p:cNvSpPr txBox="1"/>
          <p:nvPr/>
        </p:nvSpPr>
        <p:spPr>
          <a:xfrm>
            <a:off x="2362200" y="1371600"/>
            <a:ext cx="3352800" cy="457200"/>
          </a:xfrm>
          <a:prstGeom prst="rect">
            <a:avLst/>
          </a:prstGeom>
          <a:noFill/>
          <a:ln w="9525">
            <a:noFill/>
          </a:ln>
        </p:spPr>
        <p:txBody>
          <a:bodyPr>
            <a:spAutoFit/>
          </a:bodyPr>
          <a:p>
            <a:pPr algn="l"/>
            <a:r>
              <a:rPr sz="2400" b="1" dirty="0">
                <a:solidFill>
                  <a:srgbClr val="FFFF00"/>
                </a:solidFill>
                <a:latin typeface="Arial" panose="020B0604020202020204" pitchFamily="34" charset="0"/>
              </a:rPr>
              <a:t>2. </a:t>
            </a:r>
            <a:r>
              <a:rPr sz="2400" b="1" u="sng" dirty="0">
                <a:solidFill>
                  <a:srgbClr val="FFFF00"/>
                </a:solidFill>
                <a:latin typeface="Arial" panose="020B0604020202020204" pitchFamily="34" charset="0"/>
              </a:rPr>
              <a:t>Sách lược vắn tắt</a:t>
            </a:r>
            <a:endParaRPr sz="2400" b="1" u="sng" dirty="0">
              <a:solidFill>
                <a:srgbClr val="FFFF00"/>
              </a:solidFill>
              <a:latin typeface="Arial" panose="020B0604020202020204" pitchFamily="34" charset="0"/>
            </a:endParaRPr>
          </a:p>
        </p:txBody>
      </p:sp>
      <p:sp>
        <p:nvSpPr>
          <p:cNvPr id="185354" name="Rectangle 10"/>
          <p:cNvSpPr/>
          <p:nvPr/>
        </p:nvSpPr>
        <p:spPr>
          <a:xfrm>
            <a:off x="0" y="1981200"/>
            <a:ext cx="9144000" cy="4664075"/>
          </a:xfrm>
          <a:prstGeom prst="rect">
            <a:avLst/>
          </a:prstGeom>
          <a:noFill/>
          <a:ln w="9525">
            <a:noFill/>
          </a:ln>
        </p:spPr>
        <p:txBody>
          <a:bodyPr>
            <a:spAutoFit/>
          </a:bodyPr>
          <a:p>
            <a:pPr algn="l"/>
            <a:r>
              <a:rPr sz="2000" dirty="0">
                <a:latin typeface="Times New Roman" panose="02020603050405020304" pitchFamily="18" charset="0"/>
              </a:rPr>
              <a:t>1. Đảng là đội tiên phong của vô sản giai cấp phải thu phục cho được đại bộ phận gian cấp mình, phải làm cho giai cấp minh lãnh đạo đựơc quần chúng.</a:t>
            </a:r>
            <a:endParaRPr sz="2000" dirty="0">
              <a:latin typeface="Times New Roman" panose="02020603050405020304" pitchFamily="18" charset="0"/>
            </a:endParaRPr>
          </a:p>
          <a:p>
            <a:pPr algn="l"/>
            <a:r>
              <a:rPr sz="2000" dirty="0">
                <a:latin typeface="Times New Roman" panose="02020603050405020304" pitchFamily="18" charset="0"/>
              </a:rPr>
              <a:t>2. Đảng phải thu phục cho được đại bộ phận dân cày và phải  dựa vào hạng dân cày nghèo làm thổ địa cách mạng,đánh trúc bọn đại địa chủ và phong kiến.</a:t>
            </a:r>
            <a:endParaRPr sz="2000" dirty="0">
              <a:latin typeface="Times New Roman" panose="02020603050405020304" pitchFamily="18" charset="0"/>
            </a:endParaRPr>
          </a:p>
          <a:p>
            <a:pPr algn="l"/>
            <a:r>
              <a:rPr sz="2000" dirty="0">
                <a:latin typeface="Times New Roman" panose="02020603050405020304" pitchFamily="18" charset="0"/>
              </a:rPr>
              <a:t>3. Đảng phải làm cho các đoàn thể thợ thuyền và dân cày (công hội, hợp tác xã) khỏi ở dưới quyền lực và ảnh hưởng của bọn tư bản quốc gia.</a:t>
            </a:r>
            <a:endParaRPr sz="2000" dirty="0">
              <a:latin typeface="Times New Roman" panose="02020603050405020304" pitchFamily="18" charset="0"/>
            </a:endParaRPr>
          </a:p>
          <a:p>
            <a:pPr algn="l"/>
            <a:r>
              <a:rPr sz="2000" dirty="0">
                <a:latin typeface="Times New Roman" panose="02020603050405020304" pitchFamily="18" charset="0"/>
              </a:rPr>
              <a:t>4. Đảng phải hết sức liên lạc với tiểu tư sản,trí thức,trung nông,thanh niên,tân việt, vv…để kéo vào phe vô sản giai cấp . Còn đối với bọn phú nông,trung,tiểu địa chủ và tư bản An Nam mà chưa rõ mặt phản cách mạng thì phải lợi dụng,ít ra làm cho họ đứng trung lập. Bộ phận nào đã ra mặt phản cách mạng (đảng lập hiến,vv) thì phải đánh đổ.</a:t>
            </a:r>
            <a:endParaRPr sz="2000" dirty="0">
              <a:latin typeface="Times New Roman" panose="02020603050405020304" pitchFamily="18" charset="0"/>
            </a:endParaRPr>
          </a:p>
          <a:p>
            <a:pPr algn="l"/>
            <a:r>
              <a:rPr sz="2000" dirty="0">
                <a:latin typeface="Times New Roman" panose="02020603050405020304" pitchFamily="18" charset="0"/>
              </a:rPr>
              <a:t>5.Trong khi liên lạc với các giai cấp, phải rất cận thận, không khi nào nhượng một chút lợi ích gì của công nông mà đi vào đường thỏa hiệp; trong khi tuyên truyền cái khẩu hiệu nước An Nam độc lập, phải đồng tuyên truyền và thực hiện liên lạc với bị áp bức dân tộcvà vô sản giai cấp thế giới, nhất là vô sản giai cấp Pháp”.</a:t>
            </a:r>
            <a:endParaRPr sz="2000" dirty="0">
              <a:latin typeface="Times New Roman" panose="02020603050405020304" pitchFamily="18" charset="0"/>
            </a:endParaRPr>
          </a:p>
          <a:p>
            <a:pPr algn="l"/>
            <a:r>
              <a:rPr sz="2000" i="1" dirty="0">
                <a:latin typeface="Times New Roman" panose="02020603050405020304" pitchFamily="18" charset="0"/>
              </a:rPr>
              <a:t>(Đảng cộng sản Việt Nam: Văn kiện Đảng, Toàn tập, Tập 2 (1930),, tr. 4-5).</a:t>
            </a:r>
            <a:endParaRPr sz="2000"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85354"/>
                                        </p:tgtEl>
                                        <p:attrNameLst>
                                          <p:attrName>style.visibility</p:attrName>
                                        </p:attrNameLst>
                                      </p:cBhvr>
                                      <p:to>
                                        <p:strVal val="visible"/>
                                      </p:to>
                                    </p:set>
                                    <p:animEffect transition="in" filter="wedge">
                                      <p:cBhvr>
                                        <p:cTn id="7" dur="2000"/>
                                        <p:tgtEl>
                                          <p:spTgt spid="185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7"/>
          <p:cNvSpPr/>
          <p:nvPr/>
        </p:nvSpPr>
        <p:spPr>
          <a:xfrm>
            <a:off x="2133600" y="228600"/>
            <a:ext cx="6477000" cy="396875"/>
          </a:xfrm>
          <a:prstGeom prst="rect">
            <a:avLst/>
          </a:prstGeom>
          <a:noFill/>
          <a:ln w="9525">
            <a:noFill/>
          </a:ln>
        </p:spPr>
        <p:txBody>
          <a:bodyPr anchor="ctr" anchorCtr="0">
            <a:spAutoFit/>
          </a:bodyPr>
          <a:p>
            <a:pPr indent="542925" algn="l"/>
            <a:r>
              <a:rPr sz="2000" b="1" u="sng" dirty="0">
                <a:solidFill>
                  <a:srgbClr val="FFFF00"/>
                </a:solidFill>
                <a:latin typeface="Arial" panose="020B0604020202020204" pitchFamily="34" charset="0"/>
              </a:rPr>
              <a:t>CHƯƠNG TRÌNH TÓM TẮT CỦA ĐẢNG</a:t>
            </a:r>
            <a:endParaRPr sz="2000" b="1" u="sng" dirty="0">
              <a:solidFill>
                <a:srgbClr val="FFFF00"/>
              </a:solidFill>
              <a:latin typeface="Arial" panose="020B0604020202020204" pitchFamily="34" charset="0"/>
            </a:endParaRPr>
          </a:p>
        </p:txBody>
      </p:sp>
      <p:sp>
        <p:nvSpPr>
          <p:cNvPr id="39939" name="Text Box 8"/>
          <p:cNvSpPr txBox="1"/>
          <p:nvPr/>
        </p:nvSpPr>
        <p:spPr>
          <a:xfrm>
            <a:off x="237490" y="990600"/>
            <a:ext cx="8669020" cy="4707890"/>
          </a:xfrm>
          <a:prstGeom prst="rect">
            <a:avLst/>
          </a:prstGeom>
          <a:noFill/>
          <a:ln w="9525">
            <a:noFill/>
          </a:ln>
        </p:spPr>
        <p:txBody>
          <a:bodyPr wrap="square">
            <a:spAutoFit/>
          </a:bodyPr>
          <a:p>
            <a:pPr algn="l"/>
            <a:r>
              <a:rPr sz="2000" dirty="0">
                <a:latin typeface="Arial" panose="020B0604020202020204" pitchFamily="34" charset="0"/>
              </a:rPr>
              <a:t>1. Đảng là đội tiên phong của đạo quân vô sản gồm một số lớn của giai cấp công nhân và làm cho họ có đủ năng lực lãnh đạo quần chúng.</a:t>
            </a:r>
            <a:endParaRPr sz="2000" dirty="0">
              <a:latin typeface="Arial" panose="020B0604020202020204" pitchFamily="34" charset="0"/>
            </a:endParaRPr>
          </a:p>
          <a:p>
            <a:pPr algn="l"/>
            <a:r>
              <a:rPr sz="2000" dirty="0">
                <a:latin typeface="Arial" panose="020B0604020202020204" pitchFamily="34" charset="0"/>
              </a:rPr>
              <a:t>2. Đảng tập hợp đa số quần chúng nông dân, chuẩn bị cách mạng thổ địa và lật đổ bọ địa chủ và phong kiến.</a:t>
            </a:r>
            <a:endParaRPr sz="2000" dirty="0">
              <a:latin typeface="Arial" panose="020B0604020202020204" pitchFamily="34" charset="0"/>
            </a:endParaRPr>
          </a:p>
          <a:p>
            <a:pPr algn="l"/>
            <a:r>
              <a:rPr sz="2000" dirty="0">
                <a:latin typeface="Arial" panose="020B0604020202020204" pitchFamily="34" charset="0"/>
              </a:rPr>
              <a:t>3. Đảng giải phóng công nhân và nông dân thóat khỏi ách tư bản.</a:t>
            </a:r>
            <a:endParaRPr sz="2000" dirty="0">
              <a:latin typeface="Arial" panose="020B0604020202020204" pitchFamily="34" charset="0"/>
            </a:endParaRPr>
          </a:p>
          <a:p>
            <a:pPr algn="l"/>
            <a:r>
              <a:rPr sz="2000" dirty="0">
                <a:latin typeface="Arial" panose="020B0604020202020204" pitchFamily="34" charset="0"/>
              </a:rPr>
              <a:t>4. Đảng lôi kéo tiểu tư sản, trí thức và trung nông về phía giai cấp vô sản; Đảng tập hợp hoặc lôi kéo phú nông, tư sản và tư bản tập, đánh đổ các Đảng phản cách mạng như Đảng Lập hiến,v.v…</a:t>
            </a:r>
            <a:endParaRPr sz="2000" dirty="0">
              <a:latin typeface="Arial" panose="020B0604020202020204" pitchFamily="34" charset="0"/>
            </a:endParaRPr>
          </a:p>
          <a:p>
            <a:pPr algn="l"/>
            <a:r>
              <a:rPr sz="2000" dirty="0">
                <a:latin typeface="Arial" panose="020B0604020202020204" pitchFamily="34" charset="0"/>
              </a:rPr>
              <a:t>5. Không bao giờ đảng lại hi sinh quyền lợi của giai cấp công nhân và nông dân cho một giai cấp nào khác.</a:t>
            </a:r>
            <a:endParaRPr sz="2000" dirty="0">
              <a:latin typeface="Arial" panose="020B0604020202020204" pitchFamily="34" charset="0"/>
            </a:endParaRPr>
          </a:p>
          <a:p>
            <a:pPr algn="l"/>
            <a:r>
              <a:rPr sz="2000" dirty="0">
                <a:latin typeface="Arial" panose="020B0604020202020204" pitchFamily="34" charset="0"/>
              </a:rPr>
              <a:t>Đảng phổ biến khẩu hiệu “Việt Nam tự do” và đồng thời đảng liên kết với các dân tộc bị áp bức và quần chúng vô sản trên thế gới nhất là với quần chúng vô sản pháp.</a:t>
            </a:r>
            <a:endParaRPr sz="2000" dirty="0">
              <a:latin typeface="Arial" panose="020B0604020202020204" pitchFamily="34" charset="0"/>
            </a:endParaRPr>
          </a:p>
          <a:p>
            <a:r>
              <a:rPr sz="2000" dirty="0">
                <a:latin typeface="Arial" panose="020B0604020202020204" pitchFamily="34" charset="0"/>
              </a:rPr>
              <a:t>Đảng cộng sản Việt Nam 1930”.</a:t>
            </a:r>
            <a:endParaRPr sz="2000" dirty="0">
              <a:latin typeface="Arial" panose="020B0604020202020204" pitchFamily="34" charset="0"/>
            </a:endParaRPr>
          </a:p>
          <a:p>
            <a:r>
              <a:rPr sz="2000" i="1" dirty="0">
                <a:latin typeface="Arial" panose="020B0604020202020204" pitchFamily="34" charset="0"/>
              </a:rPr>
              <a:t> (Đảng cộng sản Việt Nam: Văn kiện Đảng, Toàn tập, Tập 2 (1930), Sđd,</a:t>
            </a:r>
            <a:endParaRPr sz="2000" dirty="0">
              <a:latin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ransition>
    <p:wedg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ext Box 3"/>
          <p:cNvSpPr txBox="1"/>
          <p:nvPr/>
        </p:nvSpPr>
        <p:spPr>
          <a:xfrm>
            <a:off x="152400" y="304800"/>
            <a:ext cx="6477000" cy="460375"/>
          </a:xfrm>
          <a:prstGeom prst="rect">
            <a:avLst/>
          </a:prstGeom>
          <a:noFill/>
          <a:ln w="9525">
            <a:noFill/>
          </a:ln>
        </p:spPr>
        <p:txBody>
          <a:bodyPr>
            <a:spAutoFit/>
          </a:bodyPr>
          <a:p>
            <a:pPr algn="l">
              <a:spcBef>
                <a:spcPct val="50000"/>
              </a:spcBef>
            </a:pPr>
            <a:r>
              <a:rPr sz="2400" b="1" dirty="0">
                <a:solidFill>
                  <a:srgbClr val="FFFF00"/>
                </a:solidFill>
                <a:latin typeface="Arial" panose="020B0604020202020204" pitchFamily="34" charset="0"/>
              </a:rPr>
              <a:t>II</a:t>
            </a:r>
            <a:r>
              <a:rPr lang="en-US" sz="2400" b="1" dirty="0">
                <a:solidFill>
                  <a:srgbClr val="FFFF00"/>
                </a:solidFill>
                <a:latin typeface="Arial" panose="020B0604020202020204" pitchFamily="34" charset="0"/>
              </a:rPr>
              <a:t>. </a:t>
            </a:r>
            <a:r>
              <a:rPr sz="2400" b="1" u="sng" dirty="0">
                <a:solidFill>
                  <a:srgbClr val="FFFF00"/>
                </a:solidFill>
                <a:latin typeface="Arial" panose="020B0604020202020204" pitchFamily="34" charset="0"/>
              </a:rPr>
              <a:t>ĐẢNG CỘNG SẢN VIỆT NAM RA ĐỜI</a:t>
            </a:r>
            <a:endParaRPr sz="2400" b="1" u="sng" dirty="0">
              <a:solidFill>
                <a:srgbClr val="FFFF00"/>
              </a:solidFill>
              <a:latin typeface="Arial" panose="020B0604020202020204" pitchFamily="34" charset="0"/>
            </a:endParaRPr>
          </a:p>
        </p:txBody>
      </p:sp>
      <p:sp>
        <p:nvSpPr>
          <p:cNvPr id="40963" name="Text Box 4"/>
          <p:cNvSpPr txBox="1"/>
          <p:nvPr/>
        </p:nvSpPr>
        <p:spPr>
          <a:xfrm>
            <a:off x="228600" y="762000"/>
            <a:ext cx="4419600" cy="521970"/>
          </a:xfrm>
          <a:prstGeom prst="rect">
            <a:avLst/>
          </a:prstGeom>
          <a:noFill/>
          <a:ln w="9525">
            <a:noFill/>
          </a:ln>
        </p:spPr>
        <p:txBody>
          <a:bodyPr>
            <a:spAutoFit/>
          </a:bodyPr>
          <a:p>
            <a:pPr algn="l">
              <a:spcBef>
                <a:spcPct val="50000"/>
              </a:spcBef>
            </a:pPr>
            <a:r>
              <a:rPr sz="2800" b="1" dirty="0">
                <a:solidFill>
                  <a:srgbClr val="FFFF00"/>
                </a:solidFill>
                <a:latin typeface="Times New Roman" panose="02020603050405020304" pitchFamily="18" charset="0"/>
              </a:rPr>
              <a:t>2</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Hội nghị thành lập Đảng</a:t>
            </a:r>
            <a:endParaRPr sz="2800" b="1" u="sng" dirty="0">
              <a:solidFill>
                <a:srgbClr val="FFFF00"/>
              </a:solidFill>
              <a:latin typeface="Times New Roman" panose="02020603050405020304" pitchFamily="18" charset="0"/>
            </a:endParaRPr>
          </a:p>
        </p:txBody>
      </p:sp>
      <p:sp>
        <p:nvSpPr>
          <p:cNvPr id="40964" name="Rectangle 7"/>
          <p:cNvSpPr/>
          <p:nvPr/>
        </p:nvSpPr>
        <p:spPr>
          <a:xfrm>
            <a:off x="228600" y="1266825"/>
            <a:ext cx="2690813" cy="521970"/>
          </a:xfrm>
          <a:prstGeom prst="rect">
            <a:avLst/>
          </a:prstGeom>
          <a:noFill/>
          <a:ln w="9525">
            <a:noFill/>
          </a:ln>
        </p:spPr>
        <p:txBody>
          <a:bodyPr>
            <a:spAutoFit/>
          </a:bodyPr>
          <a:p>
            <a:pPr algn="l">
              <a:spcBef>
                <a:spcPct val="20000"/>
              </a:spcBef>
            </a:pPr>
            <a:r>
              <a:rPr sz="2800" b="1" dirty="0">
                <a:latin typeface="Times New Roman" panose="02020603050405020304" pitchFamily="18" charset="0"/>
              </a:rPr>
              <a:t>a</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Hoàn cảnh:</a:t>
            </a:r>
            <a:endParaRPr sz="2800" b="1" u="sng" dirty="0">
              <a:latin typeface="Times New Roman" panose="02020603050405020304" pitchFamily="18" charset="0"/>
            </a:endParaRPr>
          </a:p>
        </p:txBody>
      </p:sp>
      <p:sp>
        <p:nvSpPr>
          <p:cNvPr id="40965" name="Text Box 8"/>
          <p:cNvSpPr txBox="1"/>
          <p:nvPr/>
        </p:nvSpPr>
        <p:spPr>
          <a:xfrm>
            <a:off x="228600" y="1828800"/>
            <a:ext cx="38100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b</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Nội dung hội nghị</a:t>
            </a:r>
            <a:endParaRPr sz="2800" b="1" u="sng" dirty="0">
              <a:latin typeface="Times New Roman" panose="02020603050405020304" pitchFamily="18" charset="0"/>
            </a:endParaRPr>
          </a:p>
        </p:txBody>
      </p:sp>
      <p:sp>
        <p:nvSpPr>
          <p:cNvPr id="118795" name="Text Box 11"/>
          <p:cNvSpPr txBox="1"/>
          <p:nvPr/>
        </p:nvSpPr>
        <p:spPr>
          <a:xfrm>
            <a:off x="228600" y="2362200"/>
            <a:ext cx="6096000" cy="583565"/>
          </a:xfrm>
          <a:prstGeom prst="rect">
            <a:avLst/>
          </a:prstGeom>
          <a:noFill/>
          <a:ln w="9525">
            <a:noFill/>
          </a:ln>
        </p:spPr>
        <p:txBody>
          <a:bodyPr>
            <a:spAutoFit/>
          </a:bodyPr>
          <a:p>
            <a:pPr algn="l">
              <a:spcBef>
                <a:spcPct val="50000"/>
              </a:spcBef>
            </a:pPr>
            <a:r>
              <a:rPr sz="3200" b="1" dirty="0">
                <a:latin typeface="Times New Roman" panose="02020603050405020304" pitchFamily="18" charset="0"/>
              </a:rPr>
              <a:t>c</a:t>
            </a:r>
            <a:r>
              <a:rPr lang="en-US" sz="3200" b="1" dirty="0">
                <a:latin typeface="Times New Roman" panose="02020603050405020304" pitchFamily="18" charset="0"/>
              </a:rPr>
              <a:t>.</a:t>
            </a:r>
            <a:r>
              <a:rPr sz="3200" b="1" dirty="0">
                <a:latin typeface="Times New Roman" panose="02020603050405020304" pitchFamily="18" charset="0"/>
              </a:rPr>
              <a:t> </a:t>
            </a:r>
            <a:r>
              <a:rPr sz="3200" b="1" u="sng" dirty="0">
                <a:latin typeface="Times New Roman" panose="02020603050405020304" pitchFamily="18" charset="0"/>
              </a:rPr>
              <a:t>Nội dung Cương lĩnh chính trị</a:t>
            </a:r>
            <a:endParaRPr sz="3200" b="1" u="sng" dirty="0">
              <a:latin typeface="Times New Roman" panose="02020603050405020304" pitchFamily="18" charset="0"/>
            </a:endParaRPr>
          </a:p>
        </p:txBody>
      </p:sp>
      <p:sp>
        <p:nvSpPr>
          <p:cNvPr id="118796" name="Rectangle 12"/>
          <p:cNvSpPr/>
          <p:nvPr/>
        </p:nvSpPr>
        <p:spPr>
          <a:xfrm>
            <a:off x="1600200" y="3048000"/>
            <a:ext cx="7086600" cy="946150"/>
          </a:xfrm>
          <a:prstGeom prst="rect">
            <a:avLst/>
          </a:prstGeom>
          <a:noFill/>
          <a:ln w="9525">
            <a:noFill/>
          </a:ln>
        </p:spPr>
        <p:txBody>
          <a:bodyPr>
            <a:spAutoFit/>
          </a:bodyPr>
          <a:p>
            <a:pPr algn="l"/>
            <a:r>
              <a:rPr sz="2800" b="1" i="1" dirty="0">
                <a:latin typeface="Times New Roman" panose="02020603050405020304" pitchFamily="18" charset="0"/>
              </a:rPr>
              <a:t>Em hãy trình bày nội dung của bản Cương lĩnh do Nguyễn Ái Quốc soạn thảo?</a:t>
            </a:r>
            <a:endParaRPr sz="2800" b="1" i="1" dirty="0">
              <a:latin typeface="Times New Roman" panose="02020603050405020304" pitchFamily="18" charset="0"/>
            </a:endParaRPr>
          </a:p>
        </p:txBody>
      </p:sp>
      <p:pic>
        <p:nvPicPr>
          <p:cNvPr id="118797" name="Picture 13" descr="2"/>
          <p:cNvPicPr>
            <a:picLocks noChangeAspect="1"/>
          </p:cNvPicPr>
          <p:nvPr/>
        </p:nvPicPr>
        <p:blipFill>
          <a:blip r:embed="rId1"/>
          <a:stretch>
            <a:fillRect/>
          </a:stretch>
        </p:blipFill>
        <p:spPr>
          <a:xfrm>
            <a:off x="762000" y="3200400"/>
            <a:ext cx="838200" cy="690563"/>
          </a:xfrm>
          <a:prstGeom prst="rect">
            <a:avLst/>
          </a:prstGeom>
          <a:noFill/>
          <a:ln w="9525">
            <a:noFill/>
          </a:ln>
        </p:spPr>
      </p:pic>
      <p:sp>
        <p:nvSpPr>
          <p:cNvPr id="118798" name="Text Box 14"/>
          <p:cNvSpPr txBox="1"/>
          <p:nvPr/>
        </p:nvSpPr>
        <p:spPr>
          <a:xfrm>
            <a:off x="304800" y="2971800"/>
            <a:ext cx="8534400" cy="94615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 Xác định đường lối chiến lược CMVN:“Tư sản dân quyền CM và thổ địa CM để đi tới xã hội cộng sản”.</a:t>
            </a:r>
            <a:endParaRPr sz="2800" b="1" dirty="0">
              <a:latin typeface="Times New Roman" panose="02020603050405020304" pitchFamily="18" charset="0"/>
            </a:endParaRPr>
          </a:p>
        </p:txBody>
      </p:sp>
      <p:sp>
        <p:nvSpPr>
          <p:cNvPr id="118799" name="Text Box 15"/>
          <p:cNvSpPr txBox="1"/>
          <p:nvPr/>
        </p:nvSpPr>
        <p:spPr>
          <a:xfrm>
            <a:off x="304800" y="4038600"/>
            <a:ext cx="8001000" cy="476250"/>
          </a:xfrm>
          <a:prstGeom prst="rect">
            <a:avLst/>
          </a:prstGeom>
          <a:noFill/>
          <a:ln w="9525">
            <a:noFill/>
          </a:ln>
        </p:spPr>
        <p:txBody>
          <a:bodyPr>
            <a:spAutoFit/>
          </a:bodyPr>
          <a:p>
            <a:pPr algn="l">
              <a:lnSpc>
                <a:spcPct val="90000"/>
              </a:lnSpc>
              <a:spcBef>
                <a:spcPct val="20000"/>
              </a:spcBef>
            </a:pPr>
            <a:r>
              <a:rPr sz="2800" b="1" dirty="0">
                <a:latin typeface="Times New Roman" panose="02020603050405020304" pitchFamily="18" charset="0"/>
              </a:rPr>
              <a:t>+ Nhiệm vụ: đánh ĐQ, PK và Tư sản phản CM..</a:t>
            </a:r>
            <a:endParaRPr sz="2800" b="1" dirty="0">
              <a:latin typeface="Times New Roman" panose="02020603050405020304" pitchFamily="18" charset="0"/>
            </a:endParaRPr>
          </a:p>
        </p:txBody>
      </p:sp>
      <p:sp>
        <p:nvSpPr>
          <p:cNvPr id="118800" name="Text Box 16"/>
          <p:cNvSpPr txBox="1"/>
          <p:nvPr/>
        </p:nvSpPr>
        <p:spPr>
          <a:xfrm>
            <a:off x="304800" y="4648200"/>
            <a:ext cx="8534400" cy="94615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 Lực lương : Công, Nông, tiểu tư sản, trí thức, còn phú nông, trung và tiểu địa chủ, tư sản thì trung lập</a:t>
            </a:r>
            <a:endParaRPr sz="2800" b="1" dirty="0">
              <a:latin typeface="Times New Roman" panose="02020603050405020304" pitchFamily="18" charset="0"/>
            </a:endParaRPr>
          </a:p>
        </p:txBody>
      </p:sp>
      <p:sp>
        <p:nvSpPr>
          <p:cNvPr id="118801" name="Text Box 17"/>
          <p:cNvSpPr txBox="1"/>
          <p:nvPr/>
        </p:nvSpPr>
        <p:spPr>
          <a:xfrm>
            <a:off x="304800" y="5638800"/>
            <a:ext cx="7696200" cy="519113"/>
          </a:xfrm>
          <a:prstGeom prst="rect">
            <a:avLst/>
          </a:prstGeom>
          <a:noFill/>
          <a:ln w="9525">
            <a:noFill/>
          </a:ln>
        </p:spPr>
        <p:txBody>
          <a:bodyPr>
            <a:spAutoFit/>
          </a:bodyPr>
          <a:p>
            <a:pPr algn="l">
              <a:spcBef>
                <a:spcPct val="50000"/>
              </a:spcBef>
            </a:pPr>
            <a:r>
              <a:rPr sz="2800" b="1" dirty="0">
                <a:latin typeface="Times New Roman" panose="02020603050405020304" pitchFamily="18" charset="0"/>
              </a:rPr>
              <a:t>+ Lãnh đạo: Đảng cộng sản Việt Nam</a:t>
            </a:r>
            <a:endParaRPr sz="2800" b="1"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18795"/>
                                        </p:tgtEl>
                                        <p:attrNameLst>
                                          <p:attrName>style.visibility</p:attrName>
                                        </p:attrNameLst>
                                      </p:cBhvr>
                                      <p:to>
                                        <p:strVal val="visible"/>
                                      </p:to>
                                    </p:set>
                                    <p:anim from="(-#ppt_w/2)" to="(#ppt_x)" calcmode="lin" valueType="num">
                                      <p:cBhvr>
                                        <p:cTn id="7" dur="600" fill="hold">
                                          <p:stCondLst>
                                            <p:cond delay="0"/>
                                          </p:stCondLst>
                                        </p:cTn>
                                        <p:tgtEl>
                                          <p:spTgt spid="118795"/>
                                        </p:tgtEl>
                                        <p:attrNameLst>
                                          <p:attrName>ppt_x</p:attrName>
                                        </p:attrNameLst>
                                      </p:cBhvr>
                                    </p:anim>
                                    <p:anim from="0" to="-1.0" calcmode="lin" valueType="num">
                                      <p:cBhvr>
                                        <p:cTn id="8" dur="200" decel="50000" autoRev="1" fill="hold">
                                          <p:stCondLst>
                                            <p:cond delay="600"/>
                                          </p:stCondLst>
                                        </p:cTn>
                                        <p:tgtEl>
                                          <p:spTgt spid="118795"/>
                                        </p:tgtEl>
                                        <p:attrNameLst>
                                          <p:attrName>xshear</p:attrName>
                                        </p:attrNameLst>
                                      </p:cBhvr>
                                    </p:anim>
                                    <p:animScale>
                                      <p:cBhvr>
                                        <p:cTn id="9" dur="200" decel="100000" autoRev="1" fill="hold">
                                          <p:stCondLst>
                                            <p:cond delay="600"/>
                                          </p:stCondLst>
                                        </p:cTn>
                                        <p:tgtEl>
                                          <p:spTgt spid="118795"/>
                                        </p:tgtEl>
                                      </p:cBhvr>
                                      <p:from x="100000" y="100000"/>
                                      <p:to x="80000" y="100000"/>
                                    </p:animScale>
                                    <p:anim by="(#ppt_h/3+#ppt_w*0.1)" calcmode="lin" valueType="num">
                                      <p:cBhvr additive="sum">
                                        <p:cTn id="10" dur="200" decel="100000" autoRev="1" fill="hold">
                                          <p:stCondLst>
                                            <p:cond delay="600"/>
                                          </p:stCondLst>
                                        </p:cTn>
                                        <p:tgtEl>
                                          <p:spTgt spid="118795"/>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18797"/>
                                        </p:tgtEl>
                                        <p:attrNameLst>
                                          <p:attrName>style.visibility</p:attrName>
                                        </p:attrNameLst>
                                      </p:cBhvr>
                                      <p:to>
                                        <p:strVal val="visible"/>
                                      </p:to>
                                    </p:set>
                                    <p:animEffect transition="in" filter="diamond(in)">
                                      <p:cBhvr>
                                        <p:cTn id="15" dur="2000"/>
                                        <p:tgtEl>
                                          <p:spTgt spid="118797"/>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18796"/>
                                        </p:tgtEl>
                                        <p:attrNameLst>
                                          <p:attrName>style.visibility</p:attrName>
                                        </p:attrNameLst>
                                      </p:cBhvr>
                                      <p:to>
                                        <p:strVal val="visible"/>
                                      </p:to>
                                    </p:set>
                                    <p:animEffect transition="in" filter="diamond(in)">
                                      <p:cBhvr>
                                        <p:cTn id="18" dur="2000"/>
                                        <p:tgtEl>
                                          <p:spTgt spid="11879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nodeType="clickEffect">
                                  <p:stCondLst>
                                    <p:cond delay="0"/>
                                  </p:stCondLst>
                                  <p:childTnLst>
                                    <p:animEffect transition="out" filter="diamond(in)">
                                      <p:cBhvr>
                                        <p:cTn id="22" dur="2000"/>
                                        <p:tgtEl>
                                          <p:spTgt spid="118797"/>
                                        </p:tgtEl>
                                      </p:cBhvr>
                                    </p:animEffect>
                                    <p:set>
                                      <p:cBhvr>
                                        <p:cTn id="23" dur="1" fill="hold">
                                          <p:stCondLst>
                                            <p:cond delay="1999"/>
                                          </p:stCondLst>
                                        </p:cTn>
                                        <p:tgtEl>
                                          <p:spTgt spid="118797"/>
                                        </p:tgtEl>
                                        <p:attrNameLst>
                                          <p:attrName>style.visibility</p:attrName>
                                        </p:attrNameLst>
                                      </p:cBhvr>
                                      <p:to>
                                        <p:strVal val="hidden"/>
                                      </p:to>
                                    </p:set>
                                  </p:childTnLst>
                                </p:cTn>
                              </p:par>
                              <p:par>
                                <p:cTn id="24" presetID="8" presetClass="exit" presetSubtype="16" fill="hold" grpId="1" nodeType="withEffect">
                                  <p:stCondLst>
                                    <p:cond delay="0"/>
                                  </p:stCondLst>
                                  <p:childTnLst>
                                    <p:animEffect transition="out" filter="diamond(in)">
                                      <p:cBhvr>
                                        <p:cTn id="25" dur="2000"/>
                                        <p:tgtEl>
                                          <p:spTgt spid="118796"/>
                                        </p:tgtEl>
                                      </p:cBhvr>
                                    </p:animEffect>
                                    <p:set>
                                      <p:cBhvr>
                                        <p:cTn id="26" dur="1" fill="hold">
                                          <p:stCondLst>
                                            <p:cond delay="1999"/>
                                          </p:stCondLst>
                                        </p:cTn>
                                        <p:tgtEl>
                                          <p:spTgt spid="11879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18798"/>
                                        </p:tgtEl>
                                        <p:attrNameLst>
                                          <p:attrName>style.visibility</p:attrName>
                                        </p:attrNameLst>
                                      </p:cBhvr>
                                      <p:to>
                                        <p:strVal val="visible"/>
                                      </p:to>
                                    </p:set>
                                    <p:anim calcmode="discrete" valueType="clr">
                                      <p:cBhvr override="childStyle">
                                        <p:cTn id="31" dur="80"/>
                                        <p:tgtEl>
                                          <p:spTgt spid="118798"/>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18798"/>
                                        </p:tgtEl>
                                        <p:attrNameLst>
                                          <p:attrName>fillcolor</p:attrName>
                                        </p:attrNameLst>
                                      </p:cBhvr>
                                      <p:tavLst>
                                        <p:tav tm="0">
                                          <p:val>
                                            <p:clrVal>
                                              <a:schemeClr val="accent2"/>
                                            </p:clrVal>
                                          </p:val>
                                        </p:tav>
                                        <p:tav tm="50000">
                                          <p:val>
                                            <p:clrVal>
                                              <a:schemeClr val="hlink"/>
                                            </p:clrVal>
                                          </p:val>
                                        </p:tav>
                                      </p:tavLst>
                                    </p:anim>
                                    <p:set>
                                      <p:cBhvr>
                                        <p:cTn id="33" dur="80"/>
                                        <p:tgtEl>
                                          <p:spTgt spid="118798"/>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40" presetClass="entr" presetSubtype="0" fill="hold" grpId="0" nodeType="clickEffect">
                                  <p:stCondLst>
                                    <p:cond delay="0"/>
                                  </p:stCondLst>
                                  <p:iterate type="lt">
                                    <p:tmPct val="10000"/>
                                  </p:iterate>
                                  <p:childTnLst>
                                    <p:set>
                                      <p:cBhvr>
                                        <p:cTn id="37" dur="1" fill="hold">
                                          <p:stCondLst>
                                            <p:cond delay="0"/>
                                          </p:stCondLst>
                                        </p:cTn>
                                        <p:tgtEl>
                                          <p:spTgt spid="118799"/>
                                        </p:tgtEl>
                                        <p:attrNameLst>
                                          <p:attrName>style.visibility</p:attrName>
                                        </p:attrNameLst>
                                      </p:cBhvr>
                                      <p:to>
                                        <p:strVal val="visible"/>
                                      </p:to>
                                    </p:set>
                                    <p:animEffect transition="in" filter="fade">
                                      <p:cBhvr>
                                        <p:cTn id="38" dur="1000"/>
                                        <p:tgtEl>
                                          <p:spTgt spid="118799"/>
                                        </p:tgtEl>
                                      </p:cBhvr>
                                    </p:animEffect>
                                    <p:anim calcmode="lin" valueType="num">
                                      <p:cBhvr>
                                        <p:cTn id="39" dur="1000" fill="hold"/>
                                        <p:tgtEl>
                                          <p:spTgt spid="118799"/>
                                        </p:tgtEl>
                                        <p:attrNameLst>
                                          <p:attrName>ppt_x</p:attrName>
                                        </p:attrNameLst>
                                      </p:cBhvr>
                                      <p:tavLst>
                                        <p:tav tm="0">
                                          <p:val>
                                            <p:strVal val="#ppt_x-.1"/>
                                          </p:val>
                                        </p:tav>
                                        <p:tav tm="100000">
                                          <p:val>
                                            <p:strVal val="#ppt_x"/>
                                          </p:val>
                                        </p:tav>
                                      </p:tavLst>
                                    </p:anim>
                                    <p:anim calcmode="lin" valueType="num">
                                      <p:cBhvr>
                                        <p:cTn id="40" dur="1000" fill="hold"/>
                                        <p:tgtEl>
                                          <p:spTgt spid="11879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0" presetClass="entr" presetSubtype="0" fill="hold" grpId="0" nodeType="clickEffect">
                                  <p:stCondLst>
                                    <p:cond delay="0"/>
                                  </p:stCondLst>
                                  <p:iterate type="lt">
                                    <p:tmPct val="10000"/>
                                  </p:iterate>
                                  <p:childTnLst>
                                    <p:set>
                                      <p:cBhvr>
                                        <p:cTn id="44" dur="1" fill="hold">
                                          <p:stCondLst>
                                            <p:cond delay="0"/>
                                          </p:stCondLst>
                                        </p:cTn>
                                        <p:tgtEl>
                                          <p:spTgt spid="118800"/>
                                        </p:tgtEl>
                                        <p:attrNameLst>
                                          <p:attrName>style.visibility</p:attrName>
                                        </p:attrNameLst>
                                      </p:cBhvr>
                                      <p:to>
                                        <p:strVal val="visible"/>
                                      </p:to>
                                    </p:set>
                                    <p:animEffect transition="in" filter="fade">
                                      <p:cBhvr>
                                        <p:cTn id="45" dur="1000"/>
                                        <p:tgtEl>
                                          <p:spTgt spid="118800"/>
                                        </p:tgtEl>
                                      </p:cBhvr>
                                    </p:animEffect>
                                    <p:anim calcmode="lin" valueType="num">
                                      <p:cBhvr>
                                        <p:cTn id="46" dur="1000" fill="hold"/>
                                        <p:tgtEl>
                                          <p:spTgt spid="118800"/>
                                        </p:tgtEl>
                                        <p:attrNameLst>
                                          <p:attrName>ppt_x</p:attrName>
                                        </p:attrNameLst>
                                      </p:cBhvr>
                                      <p:tavLst>
                                        <p:tav tm="0">
                                          <p:val>
                                            <p:strVal val="#ppt_x-.1"/>
                                          </p:val>
                                        </p:tav>
                                        <p:tav tm="100000">
                                          <p:val>
                                            <p:strVal val="#ppt_x"/>
                                          </p:val>
                                        </p:tav>
                                      </p:tavLst>
                                    </p:anim>
                                    <p:anim calcmode="lin" valueType="num">
                                      <p:cBhvr>
                                        <p:cTn id="47" dur="1000" fill="hold"/>
                                        <p:tgtEl>
                                          <p:spTgt spid="11880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0" presetClass="entr" presetSubtype="0" fill="hold" grpId="0" nodeType="clickEffect">
                                  <p:stCondLst>
                                    <p:cond delay="0"/>
                                  </p:stCondLst>
                                  <p:iterate type="lt">
                                    <p:tmPct val="10000"/>
                                  </p:iterate>
                                  <p:childTnLst>
                                    <p:set>
                                      <p:cBhvr>
                                        <p:cTn id="51" dur="1" fill="hold">
                                          <p:stCondLst>
                                            <p:cond delay="0"/>
                                          </p:stCondLst>
                                        </p:cTn>
                                        <p:tgtEl>
                                          <p:spTgt spid="118801"/>
                                        </p:tgtEl>
                                        <p:attrNameLst>
                                          <p:attrName>style.visibility</p:attrName>
                                        </p:attrNameLst>
                                      </p:cBhvr>
                                      <p:to>
                                        <p:strVal val="visible"/>
                                      </p:to>
                                    </p:set>
                                    <p:animEffect transition="in" filter="fade">
                                      <p:cBhvr>
                                        <p:cTn id="52" dur="1000"/>
                                        <p:tgtEl>
                                          <p:spTgt spid="118801"/>
                                        </p:tgtEl>
                                      </p:cBhvr>
                                    </p:animEffect>
                                    <p:anim calcmode="lin" valueType="num">
                                      <p:cBhvr>
                                        <p:cTn id="53" dur="1000" fill="hold"/>
                                        <p:tgtEl>
                                          <p:spTgt spid="118801"/>
                                        </p:tgtEl>
                                        <p:attrNameLst>
                                          <p:attrName>ppt_x</p:attrName>
                                        </p:attrNameLst>
                                      </p:cBhvr>
                                      <p:tavLst>
                                        <p:tav tm="0">
                                          <p:val>
                                            <p:strVal val="#ppt_x-.1"/>
                                          </p:val>
                                        </p:tav>
                                        <p:tav tm="100000">
                                          <p:val>
                                            <p:strVal val="#ppt_x"/>
                                          </p:val>
                                        </p:tav>
                                      </p:tavLst>
                                    </p:anim>
                                    <p:anim calcmode="lin" valueType="num">
                                      <p:cBhvr>
                                        <p:cTn id="54" dur="1000" fill="hold"/>
                                        <p:tgtEl>
                                          <p:spTgt spid="1188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5" grpId="0"/>
      <p:bldP spid="118796" grpId="0"/>
      <p:bldP spid="118796" grpId="1"/>
      <p:bldP spid="118798" grpId="0"/>
      <p:bldP spid="118799" grpId="0"/>
      <p:bldP spid="118800" grpId="0"/>
      <p:bldP spid="11880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Text Box 2"/>
          <p:cNvSpPr txBox="1"/>
          <p:nvPr/>
        </p:nvSpPr>
        <p:spPr>
          <a:xfrm>
            <a:off x="152400" y="304800"/>
            <a:ext cx="7620000" cy="460375"/>
          </a:xfrm>
          <a:prstGeom prst="rect">
            <a:avLst/>
          </a:prstGeom>
          <a:noFill/>
          <a:ln w="9525">
            <a:noFill/>
          </a:ln>
        </p:spPr>
        <p:txBody>
          <a:bodyPr>
            <a:spAutoFit/>
          </a:bodyPr>
          <a:p>
            <a:pPr algn="l">
              <a:spcBef>
                <a:spcPct val="50000"/>
              </a:spcBef>
            </a:pPr>
            <a:r>
              <a:rPr sz="2400" b="1" dirty="0">
                <a:solidFill>
                  <a:srgbClr val="FFFF00"/>
                </a:solidFill>
                <a:latin typeface="Arial" panose="020B0604020202020204" pitchFamily="34" charset="0"/>
              </a:rPr>
              <a:t>II</a:t>
            </a:r>
            <a:r>
              <a:rPr lang="en-US" sz="2400" b="1" dirty="0">
                <a:solidFill>
                  <a:srgbClr val="FFFF00"/>
                </a:solidFill>
                <a:latin typeface="Arial" panose="020B0604020202020204" pitchFamily="34" charset="0"/>
              </a:rPr>
              <a:t>. </a:t>
            </a:r>
            <a:r>
              <a:rPr sz="2400" b="1" u="sng" dirty="0">
                <a:solidFill>
                  <a:srgbClr val="FFFF00"/>
                </a:solidFill>
                <a:latin typeface="Arial" panose="020B0604020202020204" pitchFamily="34" charset="0"/>
              </a:rPr>
              <a:t>ĐẢNG CỘNG SẢN VIỆT NAM RA ĐỜI</a:t>
            </a:r>
            <a:endParaRPr sz="2400" b="1" u="sng" dirty="0">
              <a:solidFill>
                <a:srgbClr val="FFFF00"/>
              </a:solidFill>
              <a:latin typeface="Arial" panose="020B0604020202020204" pitchFamily="34" charset="0"/>
            </a:endParaRPr>
          </a:p>
        </p:txBody>
      </p:sp>
      <p:sp>
        <p:nvSpPr>
          <p:cNvPr id="41987" name="Text Box 3"/>
          <p:cNvSpPr txBox="1"/>
          <p:nvPr/>
        </p:nvSpPr>
        <p:spPr>
          <a:xfrm>
            <a:off x="228600" y="762000"/>
            <a:ext cx="4953000" cy="521970"/>
          </a:xfrm>
          <a:prstGeom prst="rect">
            <a:avLst/>
          </a:prstGeom>
          <a:noFill/>
          <a:ln w="9525">
            <a:noFill/>
          </a:ln>
        </p:spPr>
        <p:txBody>
          <a:bodyPr>
            <a:spAutoFit/>
          </a:bodyPr>
          <a:p>
            <a:pPr algn="l">
              <a:spcBef>
                <a:spcPct val="50000"/>
              </a:spcBef>
            </a:pPr>
            <a:r>
              <a:rPr sz="2800" b="1" dirty="0">
                <a:solidFill>
                  <a:srgbClr val="FFFF00"/>
                </a:solidFill>
                <a:latin typeface="Times New Roman" panose="02020603050405020304" pitchFamily="18" charset="0"/>
              </a:rPr>
              <a:t>2</a:t>
            </a:r>
            <a:r>
              <a:rPr lang="en-US"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Hội nghị thành lập Đảng</a:t>
            </a:r>
            <a:endParaRPr sz="2800" b="1" u="sng" dirty="0">
              <a:solidFill>
                <a:srgbClr val="FFFF00"/>
              </a:solidFill>
              <a:latin typeface="Times New Roman" panose="02020603050405020304" pitchFamily="18" charset="0"/>
            </a:endParaRPr>
          </a:p>
        </p:txBody>
      </p:sp>
      <p:sp>
        <p:nvSpPr>
          <p:cNvPr id="41988" name="Rectangle 4"/>
          <p:cNvSpPr/>
          <p:nvPr/>
        </p:nvSpPr>
        <p:spPr>
          <a:xfrm>
            <a:off x="304800" y="1266825"/>
            <a:ext cx="2462213" cy="521970"/>
          </a:xfrm>
          <a:prstGeom prst="rect">
            <a:avLst/>
          </a:prstGeom>
          <a:noFill/>
          <a:ln w="9525">
            <a:noFill/>
          </a:ln>
        </p:spPr>
        <p:txBody>
          <a:bodyPr>
            <a:spAutoFit/>
          </a:bodyPr>
          <a:p>
            <a:pPr algn="l">
              <a:spcBef>
                <a:spcPct val="20000"/>
              </a:spcBef>
            </a:pPr>
            <a:r>
              <a:rPr sz="2800" b="1" dirty="0">
                <a:latin typeface="Times New Roman" panose="02020603050405020304" pitchFamily="18" charset="0"/>
              </a:rPr>
              <a:t>a</a:t>
            </a:r>
            <a:r>
              <a:rPr lang="en-US" sz="2800" b="1" dirty="0">
                <a:latin typeface="Times New Roman" panose="02020603050405020304" pitchFamily="18" charset="0"/>
              </a:rPr>
              <a:t>. </a:t>
            </a:r>
            <a:r>
              <a:rPr sz="2800" b="1" u="sng" dirty="0">
                <a:latin typeface="Times New Roman" panose="02020603050405020304" pitchFamily="18" charset="0"/>
              </a:rPr>
              <a:t>Hoàn cảnh:</a:t>
            </a:r>
            <a:endParaRPr sz="2800" b="1" u="sng" dirty="0">
              <a:latin typeface="Times New Roman" panose="02020603050405020304" pitchFamily="18" charset="0"/>
            </a:endParaRPr>
          </a:p>
        </p:txBody>
      </p:sp>
      <p:sp>
        <p:nvSpPr>
          <p:cNvPr id="41989" name="Text Box 5"/>
          <p:cNvSpPr txBox="1"/>
          <p:nvPr/>
        </p:nvSpPr>
        <p:spPr>
          <a:xfrm>
            <a:off x="304800" y="1828800"/>
            <a:ext cx="39624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b</a:t>
            </a:r>
            <a:r>
              <a:rPr lang="en-US" sz="2800" b="1" dirty="0">
                <a:latin typeface="Times New Roman" panose="02020603050405020304" pitchFamily="18" charset="0"/>
              </a:rPr>
              <a:t>. </a:t>
            </a:r>
            <a:r>
              <a:rPr sz="2800" b="1" u="sng" dirty="0">
                <a:latin typeface="Times New Roman" panose="02020603050405020304" pitchFamily="18" charset="0"/>
              </a:rPr>
              <a:t>Nội dung hội nghị</a:t>
            </a:r>
            <a:endParaRPr sz="2800" b="1" u="sng" dirty="0">
              <a:latin typeface="Times New Roman" panose="02020603050405020304" pitchFamily="18" charset="0"/>
            </a:endParaRPr>
          </a:p>
        </p:txBody>
      </p:sp>
      <p:sp>
        <p:nvSpPr>
          <p:cNvPr id="41990" name="Text Box 6"/>
          <p:cNvSpPr txBox="1"/>
          <p:nvPr/>
        </p:nvSpPr>
        <p:spPr>
          <a:xfrm>
            <a:off x="304800" y="2362200"/>
            <a:ext cx="6553200" cy="583565"/>
          </a:xfrm>
          <a:prstGeom prst="rect">
            <a:avLst/>
          </a:prstGeom>
          <a:noFill/>
          <a:ln w="9525">
            <a:noFill/>
          </a:ln>
        </p:spPr>
        <p:txBody>
          <a:bodyPr>
            <a:spAutoFit/>
          </a:bodyPr>
          <a:p>
            <a:pPr algn="l">
              <a:spcBef>
                <a:spcPct val="50000"/>
              </a:spcBef>
            </a:pPr>
            <a:r>
              <a:rPr sz="3200" b="1" dirty="0">
                <a:latin typeface="Times New Roman" panose="02020603050405020304" pitchFamily="18" charset="0"/>
              </a:rPr>
              <a:t>c</a:t>
            </a:r>
            <a:r>
              <a:rPr lang="en-US" sz="3200" b="1" dirty="0">
                <a:latin typeface="Times New Roman" panose="02020603050405020304" pitchFamily="18" charset="0"/>
              </a:rPr>
              <a:t>. </a:t>
            </a:r>
            <a:r>
              <a:rPr sz="3200" b="1" u="sng" dirty="0">
                <a:latin typeface="Times New Roman" panose="02020603050405020304" pitchFamily="18" charset="0"/>
              </a:rPr>
              <a:t>Nội dung Cương lĩnh chính trị</a:t>
            </a:r>
            <a:endParaRPr sz="3200" b="1" u="sng" dirty="0">
              <a:latin typeface="Times New Roman" panose="02020603050405020304" pitchFamily="18" charset="0"/>
            </a:endParaRPr>
          </a:p>
        </p:txBody>
      </p:sp>
      <p:sp>
        <p:nvSpPr>
          <p:cNvPr id="122887" name="Rectangle 7"/>
          <p:cNvSpPr/>
          <p:nvPr/>
        </p:nvSpPr>
        <p:spPr>
          <a:xfrm>
            <a:off x="1600200" y="3048000"/>
            <a:ext cx="7086600" cy="946150"/>
          </a:xfrm>
          <a:prstGeom prst="rect">
            <a:avLst/>
          </a:prstGeom>
          <a:noFill/>
          <a:ln w="9525">
            <a:noFill/>
          </a:ln>
        </p:spPr>
        <p:txBody>
          <a:bodyPr>
            <a:spAutoFit/>
          </a:bodyPr>
          <a:p>
            <a:pPr algn="l"/>
            <a:r>
              <a:rPr sz="2800" b="1" i="1" dirty="0">
                <a:latin typeface="Times New Roman" panose="02020603050405020304" pitchFamily="18" charset="0"/>
              </a:rPr>
              <a:t>Em có nhận xét gì về nội dung của bản cương lĩnh do Nguyễn Ái Quốc soạn thảo ?</a:t>
            </a:r>
            <a:endParaRPr sz="2800" b="1" i="1" dirty="0">
              <a:latin typeface="Times New Roman" panose="02020603050405020304" pitchFamily="18" charset="0"/>
            </a:endParaRPr>
          </a:p>
        </p:txBody>
      </p:sp>
      <p:pic>
        <p:nvPicPr>
          <p:cNvPr id="122888" name="Picture 8" descr="2"/>
          <p:cNvPicPr>
            <a:picLocks noChangeAspect="1"/>
          </p:cNvPicPr>
          <p:nvPr/>
        </p:nvPicPr>
        <p:blipFill>
          <a:blip r:embed="rId1"/>
          <a:stretch>
            <a:fillRect/>
          </a:stretch>
        </p:blipFill>
        <p:spPr>
          <a:xfrm>
            <a:off x="762000" y="3200400"/>
            <a:ext cx="838200" cy="690563"/>
          </a:xfrm>
          <a:prstGeom prst="rect">
            <a:avLst/>
          </a:prstGeom>
          <a:noFill/>
          <a:ln w="9525">
            <a:noFill/>
          </a:ln>
        </p:spPr>
      </p:pic>
      <p:sp>
        <p:nvSpPr>
          <p:cNvPr id="122893" name="Text Box 13"/>
          <p:cNvSpPr txBox="1"/>
          <p:nvPr/>
        </p:nvSpPr>
        <p:spPr>
          <a:xfrm>
            <a:off x="533400" y="2971800"/>
            <a:ext cx="8229600" cy="1373188"/>
          </a:xfrm>
          <a:prstGeom prst="rect">
            <a:avLst/>
          </a:prstGeom>
          <a:noFill/>
          <a:ln w="9525">
            <a:noFill/>
          </a:ln>
        </p:spPr>
        <p:txBody>
          <a:bodyPr>
            <a:spAutoFit/>
          </a:bodyPr>
          <a:p>
            <a:pPr algn="l"/>
            <a:r>
              <a:rPr sz="2800" b="1" dirty="0">
                <a:latin typeface="Times New Roman" panose="02020603050405020304" pitchFamily="18" charset="0"/>
              </a:rPr>
              <a:t>=&gt;Đây là Cương lĩnh giải phóng dân tộc sáng tạo, kết hợp đúng đắn vấn đề dân tộc và giai cấp. Độc lập và tự do là tư tưởng cốt lõi của cương lĩnh này</a:t>
            </a:r>
            <a:endParaRPr sz="2800" b="1"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2888"/>
                                        </p:tgtEl>
                                        <p:attrNameLst>
                                          <p:attrName>style.visibility</p:attrName>
                                        </p:attrNameLst>
                                      </p:cBhvr>
                                      <p:to>
                                        <p:strVal val="visible"/>
                                      </p:to>
                                    </p:set>
                                    <p:animEffect transition="in" filter="diamond(in)">
                                      <p:cBhvr>
                                        <p:cTn id="7" dur="2000"/>
                                        <p:tgtEl>
                                          <p:spTgt spid="12288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2887"/>
                                        </p:tgtEl>
                                        <p:attrNameLst>
                                          <p:attrName>style.visibility</p:attrName>
                                        </p:attrNameLst>
                                      </p:cBhvr>
                                      <p:to>
                                        <p:strVal val="visible"/>
                                      </p:to>
                                    </p:set>
                                    <p:animEffect transition="in" filter="diamond(in)">
                                      <p:cBhvr>
                                        <p:cTn id="10" dur="2000"/>
                                        <p:tgtEl>
                                          <p:spTgt spid="12288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2000"/>
                                        <p:tgtEl>
                                          <p:spTgt spid="122888"/>
                                        </p:tgtEl>
                                      </p:cBhvr>
                                    </p:animEffect>
                                    <p:set>
                                      <p:cBhvr>
                                        <p:cTn id="15" dur="1" fill="hold">
                                          <p:stCondLst>
                                            <p:cond delay="1999"/>
                                          </p:stCondLst>
                                        </p:cTn>
                                        <p:tgtEl>
                                          <p:spTgt spid="122888"/>
                                        </p:tgtEl>
                                        <p:attrNameLst>
                                          <p:attrName>style.visibility</p:attrName>
                                        </p:attrNameLst>
                                      </p:cBhvr>
                                      <p:to>
                                        <p:strVal val="hidden"/>
                                      </p:to>
                                    </p:set>
                                  </p:childTnLst>
                                </p:cTn>
                              </p:par>
                              <p:par>
                                <p:cTn id="16" presetID="8" presetClass="exit" presetSubtype="16" fill="hold" grpId="1" nodeType="withEffect">
                                  <p:stCondLst>
                                    <p:cond delay="0"/>
                                  </p:stCondLst>
                                  <p:childTnLst>
                                    <p:animEffect transition="out" filter="diamond(in)">
                                      <p:cBhvr>
                                        <p:cTn id="17" dur="2000"/>
                                        <p:tgtEl>
                                          <p:spTgt spid="122887"/>
                                        </p:tgtEl>
                                      </p:cBhvr>
                                    </p:animEffect>
                                    <p:set>
                                      <p:cBhvr>
                                        <p:cTn id="18" dur="1" fill="hold">
                                          <p:stCondLst>
                                            <p:cond delay="1999"/>
                                          </p:stCondLst>
                                        </p:cTn>
                                        <p:tgtEl>
                                          <p:spTgt spid="12288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22893"/>
                                        </p:tgtEl>
                                        <p:attrNameLst>
                                          <p:attrName>style.visibility</p:attrName>
                                        </p:attrNameLst>
                                      </p:cBhvr>
                                      <p:to>
                                        <p:strVal val="visible"/>
                                      </p:to>
                                    </p:set>
                                    <p:anim calcmode="discrete" valueType="clr">
                                      <p:cBhvr override="childStyle">
                                        <p:cTn id="23" dur="500"/>
                                        <p:tgtEl>
                                          <p:spTgt spid="122893"/>
                                        </p:tgtEl>
                                        <p:attrNameLst>
                                          <p:attrName>style.color</p:attrName>
                                        </p:attrNameLst>
                                      </p:cBhvr>
                                      <p:tavLst>
                                        <p:tav tm="0">
                                          <p:val>
                                            <p:clrVal>
                                              <a:schemeClr val="accent2"/>
                                            </p:clrVal>
                                          </p:val>
                                        </p:tav>
                                        <p:tav tm="50000">
                                          <p:val>
                                            <p:clrVal>
                                              <a:schemeClr val="hlink"/>
                                            </p:clrVal>
                                          </p:val>
                                        </p:tav>
                                      </p:tavLst>
                                    </p:anim>
                                    <p:anim calcmode="discrete" valueType="clr">
                                      <p:cBhvr>
                                        <p:cTn id="24" dur="500"/>
                                        <p:tgtEl>
                                          <p:spTgt spid="122893"/>
                                        </p:tgtEl>
                                        <p:attrNameLst>
                                          <p:attrName>fillcolor</p:attrName>
                                        </p:attrNameLst>
                                      </p:cBhvr>
                                      <p:tavLst>
                                        <p:tav tm="0">
                                          <p:val>
                                            <p:clrVal>
                                              <a:schemeClr val="accent2"/>
                                            </p:clrVal>
                                          </p:val>
                                        </p:tav>
                                        <p:tav tm="50000">
                                          <p:val>
                                            <p:clrVal>
                                              <a:schemeClr val="hlink"/>
                                            </p:clrVal>
                                          </p:val>
                                        </p:tav>
                                      </p:tavLst>
                                    </p:anim>
                                    <p:set>
                                      <p:cBhvr>
                                        <p:cTn id="25" dur="500"/>
                                        <p:tgtEl>
                                          <p:spTgt spid="1228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7" grpId="0"/>
      <p:bldP spid="122887" grpId="1"/>
      <p:bldP spid="12289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ext Box 6"/>
          <p:cNvSpPr txBox="1"/>
          <p:nvPr/>
        </p:nvSpPr>
        <p:spPr>
          <a:xfrm>
            <a:off x="1676400" y="106363"/>
            <a:ext cx="6553200" cy="579437"/>
          </a:xfrm>
          <a:prstGeom prst="rect">
            <a:avLst/>
          </a:prstGeom>
          <a:noFill/>
          <a:ln w="9525">
            <a:noFill/>
          </a:ln>
        </p:spPr>
        <p:txBody>
          <a:bodyPr>
            <a:spAutoFit/>
          </a:bodyPr>
          <a:p>
            <a:pPr algn="l">
              <a:spcBef>
                <a:spcPct val="50000"/>
              </a:spcBef>
            </a:pPr>
            <a:r>
              <a:rPr sz="3200" b="1" u="sng" dirty="0">
                <a:latin typeface="Times New Roman" panose="02020603050405020304" pitchFamily="18" charset="0"/>
              </a:rPr>
              <a:t>Nội dung Cương lĩnh chính trị</a:t>
            </a:r>
            <a:endParaRPr sz="3200" b="1" u="sng" dirty="0">
              <a:latin typeface="Times New Roman" panose="02020603050405020304" pitchFamily="18" charset="0"/>
            </a:endParaRPr>
          </a:p>
        </p:txBody>
      </p:sp>
      <p:graphicFrame>
        <p:nvGraphicFramePr>
          <p:cNvPr id="43011" name="Content Placeholder 43010"/>
          <p:cNvGraphicFramePr/>
          <p:nvPr>
            <p:ph/>
          </p:nvPr>
        </p:nvGraphicFramePr>
        <p:xfrm>
          <a:off x="152400" y="823913"/>
          <a:ext cx="8763000" cy="5718175"/>
        </p:xfrm>
        <a:graphic>
          <a:graphicData uri="http://schemas.openxmlformats.org/drawingml/2006/table">
            <a:tbl>
              <a:tblPr/>
              <a:tblGrid>
                <a:gridCol w="2362200"/>
                <a:gridCol w="6400800"/>
              </a:tblGrid>
              <a:tr h="517525">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eaLnBrk="1" hangingPunct="1">
                        <a:buNone/>
                      </a:pPr>
                      <a:r>
                        <a:rPr sz="2400" b="1" dirty="0">
                          <a:solidFill>
                            <a:srgbClr val="FFFF00"/>
                          </a:solidFill>
                          <a:latin typeface="Times New Roman" panose="02020603050405020304" pitchFamily="18" charset="0"/>
                          <a:cs typeface="Times New Roman" panose="02020603050405020304" pitchFamily="18" charset="0"/>
                        </a:rPr>
                        <a:t>Nội dung</a:t>
                      </a:r>
                      <a:endParaRPr lang="en-US" sz="2400" b="1" dirty="0">
                        <a:solidFill>
                          <a:srgbClr val="FFFF00"/>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eaLnBrk="1" hangingPunct="1">
                        <a:spcBef>
                          <a:spcPct val="0"/>
                        </a:spcBef>
                        <a:buNone/>
                      </a:pPr>
                      <a:r>
                        <a:rPr sz="2400" b="1" dirty="0">
                          <a:solidFill>
                            <a:srgbClr val="FFFF00"/>
                          </a:solidFill>
                          <a:latin typeface="Times New Roman" panose="02020603050405020304" pitchFamily="18" charset="0"/>
                        </a:rPr>
                        <a:t>Cương lĩnh chính trị  6-1-1930</a:t>
                      </a:r>
                      <a:endParaRPr lang="en-US" sz="2400" b="1" dirty="0">
                        <a:solidFill>
                          <a:srgbClr val="FFFF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73138">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eaLnBrk="1" hangingPunct="1">
                        <a:buNone/>
                      </a:pPr>
                      <a:endParaRPr lang="vi-VN" altLang="x-none" sz="2400" b="1" dirty="0">
                        <a:solidFill>
                          <a:srgbClr val="FFFF00"/>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eaLnBrk="1" hangingPunct="1">
                        <a:buNone/>
                      </a:pPr>
                      <a:endParaRPr lang="vi-VN" altLang="x-none"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114425">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eaLnBrk="1" hangingPunct="1">
                        <a:buNone/>
                      </a:pPr>
                      <a:endParaRPr lang="vi-VN" altLang="x-none" sz="2400" b="1" dirty="0">
                        <a:solidFill>
                          <a:srgbClr val="FFFF00"/>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eaLnBrk="1" hangingPunct="1">
                        <a:buNone/>
                      </a:pPr>
                      <a:endParaRPr lang="vi-VN" altLang="x-none"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19200">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eaLnBrk="1" hangingPunct="1">
                        <a:spcBef>
                          <a:spcPct val="0"/>
                        </a:spcBef>
                        <a:buNone/>
                      </a:pPr>
                      <a:endParaRPr lang="vi-VN" altLang="x-none" sz="2400" b="1" dirty="0">
                        <a:solidFill>
                          <a:srgbClr val="FFFF00"/>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eaLnBrk="1" hangingPunct="1">
                        <a:buNone/>
                      </a:pPr>
                      <a:endParaRPr lang="vi-VN" altLang="x-none"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14400">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eaLnBrk="1" hangingPunct="1">
                        <a:buNone/>
                      </a:pPr>
                      <a:endParaRPr lang="vi-VN" altLang="x-none"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eaLnBrk="1" hangingPunct="1">
                        <a:buNone/>
                      </a:pPr>
                      <a:endParaRPr lang="vi-VN" altLang="x-none"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979487">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algn="ctr" eaLnBrk="1" hangingPunct="1">
                        <a:buNone/>
                      </a:pPr>
                      <a:endParaRPr lang="vi-VN" altLang="x-none" sz="2400" b="1" dirty="0">
                        <a:solidFill>
                          <a:srgbClr val="FFFF00"/>
                        </a:solidFill>
                        <a:latin typeface="Times New Roman" panose="02020603050405020304" pitchFamily="18" charset="0"/>
                        <a:ea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ClrTx/>
                        <a:buSzTx/>
                        <a:buFontTx/>
                        <a:buChar char="•"/>
                        <a:defRPr sz="2800">
                          <a:solidFill>
                            <a:schemeClr val="tx1"/>
                          </a:solidFill>
                          <a:latin typeface="+mn-lt"/>
                          <a:ea typeface="+mn-ea"/>
                          <a:cs typeface="+mn-cs"/>
                        </a:defRPr>
                      </a:lvl1pPr>
                      <a:lvl2pPr marL="742950" lvl="1" indent="-285750" algn="l" rtl="0" eaLnBrk="0" fontAlgn="base" hangingPunct="0">
                        <a:spcBef>
                          <a:spcPct val="20000"/>
                        </a:spcBef>
                        <a:spcAft>
                          <a:spcPct val="0"/>
                        </a:spcAft>
                        <a:buClrTx/>
                        <a:buSzTx/>
                        <a:buFontTx/>
                        <a:buChar char="–"/>
                        <a:defRPr sz="2400">
                          <a:solidFill>
                            <a:schemeClr val="tx1"/>
                          </a:solidFill>
                          <a:latin typeface="+mn-lt"/>
                        </a:defRPr>
                      </a:lvl2pPr>
                      <a:lvl3pPr marL="1143000" lvl="2" indent="-228600" algn="l" rtl="0" eaLnBrk="0" fontAlgn="base" hangingPunct="0">
                        <a:spcBef>
                          <a:spcPct val="20000"/>
                        </a:spcBef>
                        <a:spcAft>
                          <a:spcPct val="0"/>
                        </a:spcAft>
                        <a:buClrTx/>
                        <a:buSzTx/>
                        <a:buFontTx/>
                        <a:buChar char="•"/>
                        <a:defRPr sz="2000">
                          <a:solidFill>
                            <a:schemeClr val="tx1"/>
                          </a:solidFill>
                          <a:latin typeface="+mn-lt"/>
                        </a:defRPr>
                      </a:lvl3pPr>
                      <a:lvl4pPr marL="1600200" lvl="3" indent="-228600" algn="l" rtl="0" eaLnBrk="0" fontAlgn="base" hangingPunct="0">
                        <a:spcBef>
                          <a:spcPct val="20000"/>
                        </a:spcBef>
                        <a:spcAft>
                          <a:spcPct val="0"/>
                        </a:spcAft>
                        <a:buClrTx/>
                        <a:buSzTx/>
                        <a:buFontTx/>
                        <a:buChar char="–"/>
                        <a:defRPr sz="1800">
                          <a:solidFill>
                            <a:schemeClr val="tx1"/>
                          </a:solidFill>
                          <a:latin typeface="+mn-lt"/>
                        </a:defRPr>
                      </a:lvl4pPr>
                      <a:lvl5pPr marL="2057400" lvl="4" indent="-228600" algn="l" rtl="0" eaLnBrk="0" fontAlgn="base" hangingPunct="0">
                        <a:spcBef>
                          <a:spcPct val="20000"/>
                        </a:spcBef>
                        <a:spcAft>
                          <a:spcPct val="0"/>
                        </a:spcAft>
                        <a:buClrTx/>
                        <a:buSzTx/>
                        <a:buFontTx/>
                        <a:buChar char="»"/>
                        <a:defRPr sz="1800">
                          <a:solidFill>
                            <a:schemeClr val="tx1"/>
                          </a:solidFill>
                          <a:latin typeface="+mn-lt"/>
                        </a:defRPr>
                      </a:lvl5pPr>
                    </a:lstStyle>
                    <a:p>
                      <a:pPr marL="0" lvl="0" indent="0" eaLnBrk="1" hangingPunct="1">
                        <a:buNone/>
                      </a:pPr>
                      <a:endParaRPr lang="vi-VN" altLang="x-none"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27379" name="Text Box 51"/>
          <p:cNvSpPr txBox="1"/>
          <p:nvPr/>
        </p:nvSpPr>
        <p:spPr>
          <a:xfrm>
            <a:off x="2590800" y="1371600"/>
            <a:ext cx="6096000" cy="946150"/>
          </a:xfrm>
          <a:prstGeom prst="rect">
            <a:avLst/>
          </a:prstGeom>
          <a:noFill/>
          <a:ln w="9525">
            <a:noFill/>
          </a:ln>
        </p:spPr>
        <p:txBody>
          <a:bodyPr>
            <a:spAutoFit/>
          </a:bodyPr>
          <a:p>
            <a:pPr>
              <a:spcBef>
                <a:spcPct val="50000"/>
              </a:spcBef>
            </a:pPr>
            <a:r>
              <a:rPr sz="2800" b="1" i="1" dirty="0">
                <a:latin typeface="Times New Roman" panose="02020603050405020304" pitchFamily="18" charset="0"/>
              </a:rPr>
              <a:t>Tư sản dân quyền cách mạng và thổ địa cách mạng để đi tới xã hội cộng sản.</a:t>
            </a:r>
            <a:endParaRPr sz="2800" b="1" i="1" dirty="0">
              <a:latin typeface="Times New Roman" panose="02020603050405020304" pitchFamily="18" charset="0"/>
            </a:endParaRPr>
          </a:p>
        </p:txBody>
      </p:sp>
      <p:sp>
        <p:nvSpPr>
          <p:cNvPr id="227381" name="Text Box 53"/>
          <p:cNvSpPr txBox="1"/>
          <p:nvPr/>
        </p:nvSpPr>
        <p:spPr>
          <a:xfrm>
            <a:off x="2667000" y="2438400"/>
            <a:ext cx="6172200" cy="822325"/>
          </a:xfrm>
          <a:prstGeom prst="rect">
            <a:avLst/>
          </a:prstGeom>
          <a:noFill/>
          <a:ln w="9525">
            <a:noFill/>
          </a:ln>
        </p:spPr>
        <p:txBody>
          <a:bodyPr>
            <a:spAutoFit/>
          </a:bodyPr>
          <a:p>
            <a:pPr algn="just">
              <a:spcBef>
                <a:spcPct val="50000"/>
              </a:spcBef>
            </a:pPr>
            <a:r>
              <a:rPr sz="2400" b="1" i="1" dirty="0">
                <a:latin typeface="Times New Roman" panose="02020603050405020304" pitchFamily="18" charset="0"/>
              </a:rPr>
              <a:t>Đánh đổ Đế quốc Pháp, bọn phong kiến và TS phản CM, giành độc lập, tự do cho dân tộc </a:t>
            </a:r>
            <a:endParaRPr sz="2400" b="1" dirty="0">
              <a:latin typeface="Times New Roman" panose="02020603050405020304" pitchFamily="18" charset="0"/>
            </a:endParaRPr>
          </a:p>
        </p:txBody>
      </p:sp>
      <p:sp>
        <p:nvSpPr>
          <p:cNvPr id="43036" name="Rectangle 62"/>
          <p:cNvSpPr/>
          <p:nvPr/>
        </p:nvSpPr>
        <p:spPr>
          <a:xfrm>
            <a:off x="304800" y="1600200"/>
            <a:ext cx="2438400" cy="460375"/>
          </a:xfrm>
          <a:prstGeom prst="rect">
            <a:avLst/>
          </a:prstGeom>
          <a:noFill/>
          <a:ln w="9525">
            <a:noFill/>
          </a:ln>
        </p:spPr>
        <p:txBody>
          <a:bodyPr>
            <a:spAutoFit/>
          </a:bodyPr>
          <a:p>
            <a:pPr algn="l">
              <a:spcBef>
                <a:spcPct val="50000"/>
              </a:spcBef>
            </a:pPr>
            <a:r>
              <a:rPr sz="2400" b="1" i="1" dirty="0">
                <a:solidFill>
                  <a:srgbClr val="FFFF00"/>
                </a:solidFill>
                <a:latin typeface="Times New Roman" panose="02020603050405020304" pitchFamily="18" charset="0"/>
                <a:sym typeface="Wingdings" panose="05000000000000000000" pitchFamily="2" charset="2"/>
              </a:rPr>
              <a:t>Chiến lược</a:t>
            </a:r>
            <a:r>
              <a:rPr sz="2400" b="1" i="1" dirty="0">
                <a:solidFill>
                  <a:srgbClr val="0033CC"/>
                </a:solidFill>
                <a:latin typeface="Times New Roman" panose="02020603050405020304" pitchFamily="18" charset="0"/>
                <a:sym typeface="Wingdings" panose="05000000000000000000" pitchFamily="2" charset="2"/>
              </a:rPr>
              <a:t> </a:t>
            </a:r>
            <a:r>
              <a:rPr b="1" i="1" dirty="0">
                <a:solidFill>
                  <a:srgbClr val="FFFF00"/>
                </a:solidFill>
                <a:latin typeface="Arial" panose="020B0604020202020204" pitchFamily="34" charset="0"/>
                <a:sym typeface="Wingdings" panose="05000000000000000000" pitchFamily="2" charset="2"/>
              </a:rPr>
              <a:t>CM</a:t>
            </a:r>
            <a:r>
              <a:rPr dirty="0">
                <a:latin typeface="Arial" panose="020B0604020202020204" pitchFamily="34" charset="0"/>
                <a:sym typeface="Wingdings" panose="05000000000000000000" pitchFamily="2" charset="2"/>
              </a:rPr>
              <a:t> </a:t>
            </a:r>
            <a:endParaRPr sz="2400" b="1" i="1" dirty="0">
              <a:solidFill>
                <a:srgbClr val="0033CC"/>
              </a:solidFill>
              <a:latin typeface="Times New Roman" panose="02020603050405020304" pitchFamily="18" charset="0"/>
              <a:sym typeface="Wingdings" panose="05000000000000000000" pitchFamily="2" charset="2"/>
            </a:endParaRPr>
          </a:p>
        </p:txBody>
      </p:sp>
      <p:sp>
        <p:nvSpPr>
          <p:cNvPr id="227393" name="Rectangle 65"/>
          <p:cNvSpPr/>
          <p:nvPr/>
        </p:nvSpPr>
        <p:spPr>
          <a:xfrm>
            <a:off x="381000" y="2590800"/>
            <a:ext cx="2038350" cy="457200"/>
          </a:xfrm>
          <a:prstGeom prst="rect">
            <a:avLst/>
          </a:prstGeom>
          <a:noFill/>
          <a:ln w="9525">
            <a:noFill/>
          </a:ln>
        </p:spPr>
        <p:txBody>
          <a:bodyPr wrap="none">
            <a:spAutoFit/>
          </a:bodyPr>
          <a:p>
            <a:pPr algn="l">
              <a:spcBef>
                <a:spcPct val="50000"/>
              </a:spcBef>
            </a:pPr>
            <a:r>
              <a:rPr sz="2400" b="1" i="1" dirty="0">
                <a:solidFill>
                  <a:srgbClr val="0033CC"/>
                </a:solidFill>
                <a:latin typeface="Times New Roman" panose="02020603050405020304" pitchFamily="18" charset="0"/>
                <a:sym typeface="Wingdings" panose="05000000000000000000" pitchFamily="2" charset="2"/>
              </a:rPr>
              <a:t> </a:t>
            </a:r>
            <a:r>
              <a:rPr sz="2400" b="1" i="1" dirty="0">
                <a:solidFill>
                  <a:srgbClr val="FFFF00"/>
                </a:solidFill>
                <a:latin typeface="Times New Roman" panose="02020603050405020304" pitchFamily="18" charset="0"/>
                <a:sym typeface="Wingdings" panose="05000000000000000000" pitchFamily="2" charset="2"/>
              </a:rPr>
              <a:t>Nhiệm vụ CM</a:t>
            </a:r>
            <a:endParaRPr sz="2400" b="1" i="1" dirty="0">
              <a:solidFill>
                <a:srgbClr val="0033CC"/>
              </a:solidFill>
              <a:latin typeface="Times New Roman" panose="02020603050405020304" pitchFamily="18" charset="0"/>
              <a:sym typeface="Wingdings" panose="05000000000000000000" pitchFamily="2" charset="2"/>
            </a:endParaRPr>
          </a:p>
        </p:txBody>
      </p:sp>
      <p:sp>
        <p:nvSpPr>
          <p:cNvPr id="227394" name="Rectangle 66"/>
          <p:cNvSpPr/>
          <p:nvPr/>
        </p:nvSpPr>
        <p:spPr>
          <a:xfrm>
            <a:off x="304800" y="3810000"/>
            <a:ext cx="2143125" cy="457200"/>
          </a:xfrm>
          <a:prstGeom prst="rect">
            <a:avLst/>
          </a:prstGeom>
          <a:noFill/>
          <a:ln w="9525">
            <a:noFill/>
          </a:ln>
        </p:spPr>
        <p:txBody>
          <a:bodyPr wrap="none">
            <a:spAutoFit/>
          </a:bodyPr>
          <a:p>
            <a:pPr algn="l">
              <a:spcBef>
                <a:spcPct val="50000"/>
              </a:spcBef>
            </a:pPr>
            <a:r>
              <a:rPr sz="2400" b="1" i="1" dirty="0">
                <a:solidFill>
                  <a:srgbClr val="0033CC"/>
                </a:solidFill>
                <a:latin typeface="Times New Roman" panose="02020603050405020304" pitchFamily="18" charset="0"/>
                <a:sym typeface="Wingdings" panose="05000000000000000000" pitchFamily="2" charset="2"/>
              </a:rPr>
              <a:t> </a:t>
            </a:r>
            <a:r>
              <a:rPr sz="2400" b="1" i="1" dirty="0">
                <a:solidFill>
                  <a:srgbClr val="FFFF00"/>
                </a:solidFill>
                <a:latin typeface="Times New Roman" panose="02020603050405020304" pitchFamily="18" charset="0"/>
                <a:sym typeface="Wingdings" panose="05000000000000000000" pitchFamily="2" charset="2"/>
              </a:rPr>
              <a:t>Lực lượng CM</a:t>
            </a:r>
            <a:endParaRPr sz="2400" b="1" i="1" dirty="0">
              <a:solidFill>
                <a:srgbClr val="0033CC"/>
              </a:solidFill>
              <a:latin typeface="Times New Roman" panose="02020603050405020304" pitchFamily="18" charset="0"/>
              <a:sym typeface="Wingdings" panose="05000000000000000000" pitchFamily="2" charset="2"/>
            </a:endParaRPr>
          </a:p>
        </p:txBody>
      </p:sp>
      <p:sp>
        <p:nvSpPr>
          <p:cNvPr id="227395" name="Rectangle 67"/>
          <p:cNvSpPr/>
          <p:nvPr/>
        </p:nvSpPr>
        <p:spPr>
          <a:xfrm>
            <a:off x="304800" y="4953000"/>
            <a:ext cx="2209800" cy="457200"/>
          </a:xfrm>
          <a:prstGeom prst="rect">
            <a:avLst/>
          </a:prstGeom>
          <a:noFill/>
          <a:ln w="9525">
            <a:noFill/>
          </a:ln>
        </p:spPr>
        <p:txBody>
          <a:bodyPr>
            <a:spAutoFit/>
          </a:bodyPr>
          <a:p>
            <a:pPr algn="l">
              <a:spcBef>
                <a:spcPct val="50000"/>
              </a:spcBef>
            </a:pPr>
            <a:r>
              <a:rPr sz="2400" b="1" i="1" dirty="0">
                <a:solidFill>
                  <a:srgbClr val="0033CC"/>
                </a:solidFill>
                <a:latin typeface="Times New Roman" panose="02020603050405020304" pitchFamily="18" charset="0"/>
                <a:sym typeface="Wingdings" panose="05000000000000000000" pitchFamily="2" charset="2"/>
              </a:rPr>
              <a:t> </a:t>
            </a:r>
            <a:r>
              <a:rPr sz="2400" b="1" i="1" dirty="0">
                <a:solidFill>
                  <a:srgbClr val="FFFF00"/>
                </a:solidFill>
                <a:latin typeface="Times New Roman" panose="02020603050405020304" pitchFamily="18" charset="0"/>
                <a:sym typeface="Wingdings" panose="05000000000000000000" pitchFamily="2" charset="2"/>
              </a:rPr>
              <a:t>Lãnh đạo CM</a:t>
            </a:r>
            <a:endParaRPr sz="2400" b="1" i="1" dirty="0">
              <a:solidFill>
                <a:srgbClr val="FFFF00"/>
              </a:solidFill>
              <a:latin typeface="Times New Roman" panose="02020603050405020304" pitchFamily="18" charset="0"/>
              <a:sym typeface="Wingdings" panose="05000000000000000000" pitchFamily="2" charset="2"/>
            </a:endParaRPr>
          </a:p>
        </p:txBody>
      </p:sp>
      <p:sp>
        <p:nvSpPr>
          <p:cNvPr id="227396" name="Rectangle 68"/>
          <p:cNvSpPr/>
          <p:nvPr/>
        </p:nvSpPr>
        <p:spPr>
          <a:xfrm>
            <a:off x="762000" y="5867400"/>
            <a:ext cx="835025" cy="457200"/>
          </a:xfrm>
          <a:prstGeom prst="rect">
            <a:avLst/>
          </a:prstGeom>
          <a:noFill/>
          <a:ln w="9525">
            <a:noFill/>
          </a:ln>
        </p:spPr>
        <p:txBody>
          <a:bodyPr wrap="none">
            <a:spAutoFit/>
          </a:bodyPr>
          <a:p>
            <a:pPr algn="l">
              <a:spcBef>
                <a:spcPct val="50000"/>
              </a:spcBef>
            </a:pPr>
            <a:r>
              <a:rPr sz="2400" b="1" i="1" dirty="0">
                <a:solidFill>
                  <a:srgbClr val="FFFF00"/>
                </a:solidFill>
                <a:latin typeface="Times New Roman" panose="02020603050405020304" pitchFamily="18" charset="0"/>
                <a:sym typeface="Wingdings" panose="05000000000000000000" pitchFamily="2" charset="2"/>
              </a:rPr>
              <a:t>Vị trí</a:t>
            </a:r>
            <a:endParaRPr sz="2400" b="1" i="1" dirty="0">
              <a:solidFill>
                <a:srgbClr val="FFFF00"/>
              </a:solidFill>
              <a:latin typeface="Times New Roman" panose="02020603050405020304" pitchFamily="18" charset="0"/>
              <a:sym typeface="Wingdings" panose="05000000000000000000" pitchFamily="2" charset="2"/>
            </a:endParaRPr>
          </a:p>
        </p:txBody>
      </p:sp>
      <p:sp>
        <p:nvSpPr>
          <p:cNvPr id="227399" name="Text Box 71"/>
          <p:cNvSpPr txBox="1"/>
          <p:nvPr/>
        </p:nvSpPr>
        <p:spPr>
          <a:xfrm>
            <a:off x="2514600" y="3352800"/>
            <a:ext cx="5715000" cy="488950"/>
          </a:xfrm>
          <a:prstGeom prst="rect">
            <a:avLst/>
          </a:prstGeom>
          <a:noFill/>
          <a:ln w="9525">
            <a:noFill/>
          </a:ln>
        </p:spPr>
        <p:txBody>
          <a:bodyPr>
            <a:spAutoFit/>
          </a:bodyPr>
          <a:p>
            <a:pPr algn="just">
              <a:spcBef>
                <a:spcPct val="50000"/>
              </a:spcBef>
            </a:pPr>
            <a:r>
              <a:rPr sz="2400" b="1" i="1" dirty="0">
                <a:latin typeface="Times New Roman" panose="02020603050405020304" pitchFamily="18" charset="0"/>
              </a:rPr>
              <a:t> + Công nhân, nông dân, tiểu TS, trí thức</a:t>
            </a:r>
            <a:r>
              <a:rPr sz="2600" b="1" i="1" dirty="0">
                <a:solidFill>
                  <a:srgbClr val="E6002C"/>
                </a:solidFill>
                <a:latin typeface="Times New Roman" panose="02020603050405020304" pitchFamily="18" charset="0"/>
              </a:rPr>
              <a:t> </a:t>
            </a:r>
            <a:endParaRPr sz="2600" dirty="0">
              <a:solidFill>
                <a:srgbClr val="E6002C"/>
              </a:solidFill>
              <a:latin typeface="Arial" panose="020B0604020202020204" pitchFamily="34" charset="0"/>
            </a:endParaRPr>
          </a:p>
        </p:txBody>
      </p:sp>
      <p:sp>
        <p:nvSpPr>
          <p:cNvPr id="227401" name="Text Box 73"/>
          <p:cNvSpPr txBox="1"/>
          <p:nvPr/>
        </p:nvSpPr>
        <p:spPr>
          <a:xfrm>
            <a:off x="2590800" y="3810000"/>
            <a:ext cx="6172200" cy="822325"/>
          </a:xfrm>
          <a:prstGeom prst="rect">
            <a:avLst/>
          </a:prstGeom>
          <a:noFill/>
          <a:ln w="9525">
            <a:noFill/>
          </a:ln>
        </p:spPr>
        <p:txBody>
          <a:bodyPr>
            <a:spAutoFit/>
          </a:bodyPr>
          <a:p>
            <a:pPr algn="just">
              <a:spcBef>
                <a:spcPct val="50000"/>
              </a:spcBef>
            </a:pPr>
            <a:r>
              <a:rPr sz="2400" b="1" i="1" dirty="0">
                <a:latin typeface="Times New Roman" panose="02020603050405020304" pitchFamily="18" charset="0"/>
              </a:rPr>
              <a:t>+ Phú nông, địa chủ và tư sản dân tộc: Lợi dụng hoặc trung lập họ.</a:t>
            </a:r>
            <a:endParaRPr sz="2400" dirty="0">
              <a:solidFill>
                <a:srgbClr val="E6002C"/>
              </a:solidFill>
              <a:latin typeface="Arial" panose="020B0604020202020204" pitchFamily="34" charset="0"/>
            </a:endParaRPr>
          </a:p>
        </p:txBody>
      </p:sp>
      <p:sp>
        <p:nvSpPr>
          <p:cNvPr id="227404" name="Text Box 76"/>
          <p:cNvSpPr txBox="1"/>
          <p:nvPr/>
        </p:nvSpPr>
        <p:spPr>
          <a:xfrm>
            <a:off x="2895600" y="4800600"/>
            <a:ext cx="4572000" cy="488950"/>
          </a:xfrm>
          <a:prstGeom prst="rect">
            <a:avLst/>
          </a:prstGeom>
          <a:noFill/>
          <a:ln w="9525">
            <a:noFill/>
          </a:ln>
        </p:spPr>
        <p:txBody>
          <a:bodyPr>
            <a:spAutoFit/>
          </a:bodyPr>
          <a:p>
            <a:pPr algn="just">
              <a:spcBef>
                <a:spcPct val="50000"/>
              </a:spcBef>
            </a:pPr>
            <a:r>
              <a:rPr sz="2400" b="1" i="1" dirty="0">
                <a:latin typeface="Times New Roman" panose="02020603050405020304" pitchFamily="18" charset="0"/>
              </a:rPr>
              <a:t>ĐCS Việt Nam</a:t>
            </a:r>
            <a:r>
              <a:rPr sz="2600" b="1" i="1" dirty="0">
                <a:latin typeface="Times New Roman" panose="02020603050405020304" pitchFamily="18" charset="0"/>
              </a:rPr>
              <a:t> </a:t>
            </a:r>
            <a:r>
              <a:rPr sz="2600" b="1" i="1" dirty="0">
                <a:solidFill>
                  <a:srgbClr val="E6002C"/>
                </a:solidFill>
                <a:latin typeface="Times New Roman" panose="02020603050405020304" pitchFamily="18" charset="0"/>
              </a:rPr>
              <a:t> </a:t>
            </a:r>
            <a:endParaRPr sz="2600" dirty="0">
              <a:solidFill>
                <a:srgbClr val="E6002C"/>
              </a:solidFill>
              <a:latin typeface="Arial" panose="020B0604020202020204" pitchFamily="34" charset="0"/>
            </a:endParaRPr>
          </a:p>
        </p:txBody>
      </p:sp>
      <p:sp>
        <p:nvSpPr>
          <p:cNvPr id="227405" name="Text Box 77"/>
          <p:cNvSpPr txBox="1"/>
          <p:nvPr/>
        </p:nvSpPr>
        <p:spPr>
          <a:xfrm>
            <a:off x="2590800" y="5562600"/>
            <a:ext cx="6172200" cy="885825"/>
          </a:xfrm>
          <a:prstGeom prst="rect">
            <a:avLst/>
          </a:prstGeom>
          <a:noFill/>
          <a:ln w="9525">
            <a:noFill/>
          </a:ln>
        </p:spPr>
        <p:txBody>
          <a:bodyPr>
            <a:spAutoFit/>
          </a:bodyPr>
          <a:p>
            <a:pPr algn="just">
              <a:spcBef>
                <a:spcPct val="50000"/>
              </a:spcBef>
            </a:pPr>
            <a:r>
              <a:rPr sz="2400" b="1" i="1" dirty="0">
                <a:latin typeface="Times New Roman" panose="02020603050405020304" pitchFamily="18" charset="0"/>
              </a:rPr>
              <a:t>CM Việt Nam phải liên minh với</a:t>
            </a:r>
            <a:r>
              <a:rPr sz="2600" b="1" i="1" dirty="0">
                <a:latin typeface="Times New Roman" panose="02020603050405020304" pitchFamily="18" charset="0"/>
              </a:rPr>
              <a:t> các dân tộc bị áp bức và vô sản TG</a:t>
            </a:r>
            <a:endParaRPr sz="2600" dirty="0">
              <a:latin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7379"/>
                                        </p:tgtEl>
                                        <p:attrNameLst>
                                          <p:attrName>style.visibility</p:attrName>
                                        </p:attrNameLst>
                                      </p:cBhvr>
                                      <p:to>
                                        <p:strVal val="visible"/>
                                      </p:to>
                                    </p:set>
                                    <p:anim calcmode="lin" valueType="num">
                                      <p:cBhvr>
                                        <p:cTn id="7" dur="500" fill="hold"/>
                                        <p:tgtEl>
                                          <p:spTgt spid="227379"/>
                                        </p:tgtEl>
                                        <p:attrNameLst>
                                          <p:attrName>ppt_w</p:attrName>
                                        </p:attrNameLst>
                                      </p:cBhvr>
                                      <p:tavLst>
                                        <p:tav tm="0">
                                          <p:val>
                                            <p:fltVal val="0.000000"/>
                                          </p:val>
                                        </p:tav>
                                        <p:tav tm="100000">
                                          <p:val>
                                            <p:strVal val="#ppt_w"/>
                                          </p:val>
                                        </p:tav>
                                      </p:tavLst>
                                    </p:anim>
                                    <p:anim calcmode="lin" valueType="num">
                                      <p:cBhvr>
                                        <p:cTn id="8" dur="500" fill="hold"/>
                                        <p:tgtEl>
                                          <p:spTgt spid="22737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27393"/>
                                        </p:tgtEl>
                                        <p:attrNameLst>
                                          <p:attrName>style.visibility</p:attrName>
                                        </p:attrNameLst>
                                      </p:cBhvr>
                                      <p:to>
                                        <p:strVal val="visible"/>
                                      </p:to>
                                    </p:set>
                                    <p:animEffect transition="in" filter="wipe(down)">
                                      <p:cBhvr>
                                        <p:cTn id="13" dur="500"/>
                                        <p:tgtEl>
                                          <p:spTgt spid="22739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iterate type="lt">
                                    <p:tmPct val="5000"/>
                                  </p:iterate>
                                  <p:childTnLst>
                                    <p:set>
                                      <p:cBhvr>
                                        <p:cTn id="17" dur="1" fill="hold">
                                          <p:stCondLst>
                                            <p:cond delay="0"/>
                                          </p:stCondLst>
                                        </p:cTn>
                                        <p:tgtEl>
                                          <p:spTgt spid="227381"/>
                                        </p:tgtEl>
                                        <p:attrNameLst>
                                          <p:attrName>style.visibility</p:attrName>
                                        </p:attrNameLst>
                                      </p:cBhvr>
                                      <p:to>
                                        <p:strVal val="visible"/>
                                      </p:to>
                                    </p:set>
                                    <p:anim calcmode="lin" valueType="num">
                                      <p:cBhvr>
                                        <p:cTn id="18" dur="1000" fill="hold"/>
                                        <p:tgtEl>
                                          <p:spTgt spid="227381"/>
                                        </p:tgtEl>
                                        <p:attrNameLst>
                                          <p:attrName>ppt_w</p:attrName>
                                        </p:attrNameLst>
                                      </p:cBhvr>
                                      <p:tavLst>
                                        <p:tav tm="0">
                                          <p:val>
                                            <p:fltVal val="0.000000"/>
                                          </p:val>
                                        </p:tav>
                                        <p:tav tm="100000">
                                          <p:val>
                                            <p:strVal val="#ppt_w"/>
                                          </p:val>
                                        </p:tav>
                                      </p:tavLst>
                                    </p:anim>
                                    <p:anim calcmode="lin" valueType="num">
                                      <p:cBhvr>
                                        <p:cTn id="19" dur="1000" fill="hold"/>
                                        <p:tgtEl>
                                          <p:spTgt spid="227381"/>
                                        </p:tgtEl>
                                        <p:attrNameLst>
                                          <p:attrName>ppt_h</p:attrName>
                                        </p:attrNameLst>
                                      </p:cBhvr>
                                      <p:tavLst>
                                        <p:tav tm="0">
                                          <p:val>
                                            <p:fltVal val="0.000000"/>
                                          </p:val>
                                        </p:tav>
                                        <p:tav tm="100000">
                                          <p:val>
                                            <p:strVal val="#ppt_h"/>
                                          </p:val>
                                        </p:tav>
                                      </p:tavLst>
                                    </p:anim>
                                    <p:anim calcmode="lin" valueType="num">
                                      <p:cBhvr>
                                        <p:cTn id="20" dur="1000" fill="hold"/>
                                        <p:tgtEl>
                                          <p:spTgt spid="227381"/>
                                        </p:tgtEl>
                                        <p:attrNameLst>
                                          <p:attrName>style.rotation</p:attrName>
                                        </p:attrNameLst>
                                      </p:cBhvr>
                                      <p:tavLst>
                                        <p:tav tm="0">
                                          <p:val>
                                            <p:fltVal val="90.000000"/>
                                          </p:val>
                                        </p:tav>
                                        <p:tav tm="100000">
                                          <p:val>
                                            <p:fltVal val="0.000000"/>
                                          </p:val>
                                        </p:tav>
                                      </p:tavLst>
                                    </p:anim>
                                    <p:animEffect transition="in" filter="fade">
                                      <p:cBhvr>
                                        <p:cTn id="21" dur="1000"/>
                                        <p:tgtEl>
                                          <p:spTgt spid="227381"/>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grpId="0" nodeType="clickEffect">
                                  <p:stCondLst>
                                    <p:cond delay="0"/>
                                  </p:stCondLst>
                                  <p:childTnLst>
                                    <p:set>
                                      <p:cBhvr>
                                        <p:cTn id="25" dur="1" fill="hold">
                                          <p:stCondLst>
                                            <p:cond delay="0"/>
                                          </p:stCondLst>
                                        </p:cTn>
                                        <p:tgtEl>
                                          <p:spTgt spid="227394"/>
                                        </p:tgtEl>
                                        <p:attrNameLst>
                                          <p:attrName>style.visibility</p:attrName>
                                        </p:attrNameLst>
                                      </p:cBhvr>
                                      <p:to>
                                        <p:strVal val="visible"/>
                                      </p:to>
                                    </p:set>
                                    <p:anim calcmode="lin" valueType="num">
                                      <p:cBhvr>
                                        <p:cTn id="26" dur="500" fill="hold"/>
                                        <p:tgtEl>
                                          <p:spTgt spid="227394"/>
                                        </p:tgtEl>
                                        <p:attrNameLst>
                                          <p:attrName>ppt_w</p:attrName>
                                        </p:attrNameLst>
                                      </p:cBhvr>
                                      <p:tavLst>
                                        <p:tav tm="0">
                                          <p:val>
                                            <p:fltVal val="0.000000"/>
                                          </p:val>
                                        </p:tav>
                                        <p:tav tm="100000">
                                          <p:val>
                                            <p:strVal val="#ppt_w"/>
                                          </p:val>
                                        </p:tav>
                                      </p:tavLst>
                                    </p:anim>
                                    <p:anim calcmode="lin" valueType="num">
                                      <p:cBhvr>
                                        <p:cTn id="27" dur="500" fill="hold"/>
                                        <p:tgtEl>
                                          <p:spTgt spid="227394"/>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227399"/>
                                        </p:tgtEl>
                                        <p:attrNameLst>
                                          <p:attrName>style.visibility</p:attrName>
                                        </p:attrNameLst>
                                      </p:cBhvr>
                                      <p:to>
                                        <p:strVal val="visible"/>
                                      </p:to>
                                    </p:set>
                                    <p:anim calcmode="lin" valueType="num">
                                      <p:cBhvr>
                                        <p:cTn id="32" dur="1000" fill="hold"/>
                                        <p:tgtEl>
                                          <p:spTgt spid="227399"/>
                                        </p:tgtEl>
                                        <p:attrNameLst>
                                          <p:attrName>ppt_w</p:attrName>
                                        </p:attrNameLst>
                                      </p:cBhvr>
                                      <p:tavLst>
                                        <p:tav tm="0">
                                          <p:val>
                                            <p:fltVal val="0.000000"/>
                                          </p:val>
                                        </p:tav>
                                        <p:tav tm="100000">
                                          <p:val>
                                            <p:strVal val="#ppt_w"/>
                                          </p:val>
                                        </p:tav>
                                      </p:tavLst>
                                    </p:anim>
                                    <p:anim calcmode="lin" valueType="num">
                                      <p:cBhvr>
                                        <p:cTn id="33" dur="1000" fill="hold"/>
                                        <p:tgtEl>
                                          <p:spTgt spid="227399"/>
                                        </p:tgtEl>
                                        <p:attrNameLst>
                                          <p:attrName>ppt_h</p:attrName>
                                        </p:attrNameLst>
                                      </p:cBhvr>
                                      <p:tavLst>
                                        <p:tav tm="0">
                                          <p:val>
                                            <p:fltVal val="0.000000"/>
                                          </p:val>
                                        </p:tav>
                                        <p:tav tm="100000">
                                          <p:val>
                                            <p:strVal val="#ppt_h"/>
                                          </p:val>
                                        </p:tav>
                                      </p:tavLst>
                                    </p:anim>
                                    <p:anim calcmode="lin" valueType="num">
                                      <p:cBhvr>
                                        <p:cTn id="34" dur="1000" fill="hold"/>
                                        <p:tgtEl>
                                          <p:spTgt spid="227399"/>
                                        </p:tgtEl>
                                        <p:attrNameLst>
                                          <p:attrName>style.rotation</p:attrName>
                                        </p:attrNameLst>
                                      </p:cBhvr>
                                      <p:tavLst>
                                        <p:tav tm="0">
                                          <p:val>
                                            <p:fltVal val="90.000000"/>
                                          </p:val>
                                        </p:tav>
                                        <p:tav tm="100000">
                                          <p:val>
                                            <p:fltVal val="0.000000"/>
                                          </p:val>
                                        </p:tav>
                                      </p:tavLst>
                                    </p:anim>
                                    <p:animEffect transition="in" filter="fade">
                                      <p:cBhvr>
                                        <p:cTn id="35" dur="1000"/>
                                        <p:tgtEl>
                                          <p:spTgt spid="227399"/>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iterate type="lt">
                                    <p:tmPct val="5000"/>
                                  </p:iterate>
                                  <p:childTnLst>
                                    <p:set>
                                      <p:cBhvr>
                                        <p:cTn id="39" dur="1" fill="hold">
                                          <p:stCondLst>
                                            <p:cond delay="0"/>
                                          </p:stCondLst>
                                        </p:cTn>
                                        <p:tgtEl>
                                          <p:spTgt spid="227401">
                                            <p:txEl>
                                              <p:charRg st="0" end="67"/>
                                            </p:txEl>
                                          </p:spTgt>
                                        </p:tgtEl>
                                        <p:attrNameLst>
                                          <p:attrName>style.visibility</p:attrName>
                                        </p:attrNameLst>
                                      </p:cBhvr>
                                      <p:to>
                                        <p:strVal val="visible"/>
                                      </p:to>
                                    </p:set>
                                    <p:anim calcmode="lin" valueType="num">
                                      <p:cBhvr>
                                        <p:cTn id="40" dur="1000" fill="hold"/>
                                        <p:tgtEl>
                                          <p:spTgt spid="227401">
                                            <p:txEl>
                                              <p:charRg st="0" end="67"/>
                                            </p:txEl>
                                          </p:spTgt>
                                        </p:tgtEl>
                                        <p:attrNameLst>
                                          <p:attrName>ppt_w</p:attrName>
                                        </p:attrNameLst>
                                      </p:cBhvr>
                                      <p:tavLst>
                                        <p:tav tm="0">
                                          <p:val>
                                            <p:fltVal val="0.000000"/>
                                          </p:val>
                                        </p:tav>
                                        <p:tav tm="100000">
                                          <p:val>
                                            <p:strVal val="#ppt_w"/>
                                          </p:val>
                                        </p:tav>
                                      </p:tavLst>
                                    </p:anim>
                                    <p:anim calcmode="lin" valueType="num">
                                      <p:cBhvr>
                                        <p:cTn id="41" dur="1000" fill="hold"/>
                                        <p:tgtEl>
                                          <p:spTgt spid="227401">
                                            <p:txEl>
                                              <p:charRg st="0" end="67"/>
                                            </p:txEl>
                                          </p:spTgt>
                                        </p:tgtEl>
                                        <p:attrNameLst>
                                          <p:attrName>ppt_h</p:attrName>
                                        </p:attrNameLst>
                                      </p:cBhvr>
                                      <p:tavLst>
                                        <p:tav tm="0">
                                          <p:val>
                                            <p:fltVal val="0.000000"/>
                                          </p:val>
                                        </p:tav>
                                        <p:tav tm="100000">
                                          <p:val>
                                            <p:strVal val="#ppt_h"/>
                                          </p:val>
                                        </p:tav>
                                      </p:tavLst>
                                    </p:anim>
                                    <p:anim calcmode="lin" valueType="num">
                                      <p:cBhvr>
                                        <p:cTn id="42" dur="1000" fill="hold"/>
                                        <p:tgtEl>
                                          <p:spTgt spid="227401">
                                            <p:txEl>
                                              <p:charRg st="0" end="67"/>
                                            </p:txEl>
                                          </p:spTgt>
                                        </p:tgtEl>
                                        <p:attrNameLst>
                                          <p:attrName>style.rotation</p:attrName>
                                        </p:attrNameLst>
                                      </p:cBhvr>
                                      <p:tavLst>
                                        <p:tav tm="0">
                                          <p:val>
                                            <p:fltVal val="90.000000"/>
                                          </p:val>
                                        </p:tav>
                                        <p:tav tm="100000">
                                          <p:val>
                                            <p:fltVal val="0.000000"/>
                                          </p:val>
                                        </p:tav>
                                      </p:tavLst>
                                    </p:anim>
                                    <p:animEffect transition="in" filter="fade">
                                      <p:cBhvr>
                                        <p:cTn id="43" dur="1000"/>
                                        <p:tgtEl>
                                          <p:spTgt spid="227401">
                                            <p:txEl>
                                              <p:charRg st="0" end="6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227395"/>
                                        </p:tgtEl>
                                        <p:attrNameLst>
                                          <p:attrName>style.visibility</p:attrName>
                                        </p:attrNameLst>
                                      </p:cBhvr>
                                      <p:to>
                                        <p:strVal val="visible"/>
                                      </p:to>
                                    </p:set>
                                    <p:anim calcmode="lin" valueType="num">
                                      <p:cBhvr>
                                        <p:cTn id="48" dur="500" fill="hold"/>
                                        <p:tgtEl>
                                          <p:spTgt spid="227395"/>
                                        </p:tgtEl>
                                        <p:attrNameLst>
                                          <p:attrName>ppt_w</p:attrName>
                                        </p:attrNameLst>
                                      </p:cBhvr>
                                      <p:tavLst>
                                        <p:tav tm="0">
                                          <p:val>
                                            <p:fltVal val="0.000000"/>
                                          </p:val>
                                        </p:tav>
                                        <p:tav tm="100000">
                                          <p:val>
                                            <p:strVal val="#ppt_w"/>
                                          </p:val>
                                        </p:tav>
                                      </p:tavLst>
                                    </p:anim>
                                    <p:anim calcmode="lin" valueType="num">
                                      <p:cBhvr>
                                        <p:cTn id="49" dur="500" fill="hold"/>
                                        <p:tgtEl>
                                          <p:spTgt spid="227395"/>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0" presetClass="entr" presetSubtype="0" fill="hold" grpId="0" nodeType="clickEffect">
                                  <p:stCondLst>
                                    <p:cond delay="0"/>
                                  </p:stCondLst>
                                  <p:iterate type="lt">
                                    <p:tmPct val="10000"/>
                                  </p:iterate>
                                  <p:childTnLst>
                                    <p:set>
                                      <p:cBhvr>
                                        <p:cTn id="53" dur="1" fill="hold">
                                          <p:stCondLst>
                                            <p:cond delay="0"/>
                                          </p:stCondLst>
                                        </p:cTn>
                                        <p:tgtEl>
                                          <p:spTgt spid="227404"/>
                                        </p:tgtEl>
                                        <p:attrNameLst>
                                          <p:attrName>style.visibility</p:attrName>
                                        </p:attrNameLst>
                                      </p:cBhvr>
                                      <p:to>
                                        <p:strVal val="visible"/>
                                      </p:to>
                                    </p:set>
                                    <p:animEffect transition="in" filter="fade">
                                      <p:cBhvr>
                                        <p:cTn id="54" dur="1000"/>
                                        <p:tgtEl>
                                          <p:spTgt spid="227404"/>
                                        </p:tgtEl>
                                      </p:cBhvr>
                                    </p:animEffect>
                                    <p:anim calcmode="lin" valueType="num">
                                      <p:cBhvr>
                                        <p:cTn id="55" dur="1000" fill="hold"/>
                                        <p:tgtEl>
                                          <p:spTgt spid="227404"/>
                                        </p:tgtEl>
                                        <p:attrNameLst>
                                          <p:attrName>ppt_x</p:attrName>
                                        </p:attrNameLst>
                                      </p:cBhvr>
                                      <p:tavLst>
                                        <p:tav tm="0">
                                          <p:val>
                                            <p:strVal val="#ppt_x-.1"/>
                                          </p:val>
                                        </p:tav>
                                        <p:tav tm="100000">
                                          <p:val>
                                            <p:strVal val="#ppt_x"/>
                                          </p:val>
                                        </p:tav>
                                      </p:tavLst>
                                    </p:anim>
                                    <p:anim calcmode="lin" valueType="num">
                                      <p:cBhvr>
                                        <p:cTn id="56" dur="1000" fill="hold"/>
                                        <p:tgtEl>
                                          <p:spTgt spid="22740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227396"/>
                                        </p:tgtEl>
                                        <p:attrNameLst>
                                          <p:attrName>style.visibility</p:attrName>
                                        </p:attrNameLst>
                                      </p:cBhvr>
                                      <p:to>
                                        <p:strVal val="visible"/>
                                      </p:to>
                                    </p:set>
                                    <p:anim calcmode="lin" valueType="num">
                                      <p:cBhvr>
                                        <p:cTn id="61" dur="500" fill="hold"/>
                                        <p:tgtEl>
                                          <p:spTgt spid="227396"/>
                                        </p:tgtEl>
                                        <p:attrNameLst>
                                          <p:attrName>ppt_w</p:attrName>
                                        </p:attrNameLst>
                                      </p:cBhvr>
                                      <p:tavLst>
                                        <p:tav tm="0">
                                          <p:val>
                                            <p:fltVal val="0.000000"/>
                                          </p:val>
                                        </p:tav>
                                        <p:tav tm="100000">
                                          <p:val>
                                            <p:strVal val="#ppt_w"/>
                                          </p:val>
                                        </p:tav>
                                      </p:tavLst>
                                    </p:anim>
                                    <p:anim calcmode="lin" valueType="num">
                                      <p:cBhvr>
                                        <p:cTn id="62" dur="500" fill="hold"/>
                                        <p:tgtEl>
                                          <p:spTgt spid="227396"/>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iterate type="lt">
                                    <p:tmPct val="5000"/>
                                  </p:iterate>
                                  <p:childTnLst>
                                    <p:set>
                                      <p:cBhvr>
                                        <p:cTn id="66" dur="1" fill="hold">
                                          <p:stCondLst>
                                            <p:cond delay="0"/>
                                          </p:stCondLst>
                                        </p:cTn>
                                        <p:tgtEl>
                                          <p:spTgt spid="227405"/>
                                        </p:tgtEl>
                                        <p:attrNameLst>
                                          <p:attrName>style.visibility</p:attrName>
                                        </p:attrNameLst>
                                      </p:cBhvr>
                                      <p:to>
                                        <p:strVal val="visible"/>
                                      </p:to>
                                    </p:set>
                                    <p:anim calcmode="lin" valueType="num">
                                      <p:cBhvr>
                                        <p:cTn id="67" dur="1000" fill="hold"/>
                                        <p:tgtEl>
                                          <p:spTgt spid="227405"/>
                                        </p:tgtEl>
                                        <p:attrNameLst>
                                          <p:attrName>ppt_w</p:attrName>
                                        </p:attrNameLst>
                                      </p:cBhvr>
                                      <p:tavLst>
                                        <p:tav tm="0">
                                          <p:val>
                                            <p:fltVal val="0.000000"/>
                                          </p:val>
                                        </p:tav>
                                        <p:tav tm="100000">
                                          <p:val>
                                            <p:strVal val="#ppt_w"/>
                                          </p:val>
                                        </p:tav>
                                      </p:tavLst>
                                    </p:anim>
                                    <p:anim calcmode="lin" valueType="num">
                                      <p:cBhvr>
                                        <p:cTn id="68" dur="1000" fill="hold"/>
                                        <p:tgtEl>
                                          <p:spTgt spid="227405"/>
                                        </p:tgtEl>
                                        <p:attrNameLst>
                                          <p:attrName>ppt_h</p:attrName>
                                        </p:attrNameLst>
                                      </p:cBhvr>
                                      <p:tavLst>
                                        <p:tav tm="0">
                                          <p:val>
                                            <p:fltVal val="0.000000"/>
                                          </p:val>
                                        </p:tav>
                                        <p:tav tm="100000">
                                          <p:val>
                                            <p:strVal val="#ppt_h"/>
                                          </p:val>
                                        </p:tav>
                                      </p:tavLst>
                                    </p:anim>
                                    <p:anim calcmode="lin" valueType="num">
                                      <p:cBhvr>
                                        <p:cTn id="69" dur="1000" fill="hold"/>
                                        <p:tgtEl>
                                          <p:spTgt spid="227405"/>
                                        </p:tgtEl>
                                        <p:attrNameLst>
                                          <p:attrName>style.rotation</p:attrName>
                                        </p:attrNameLst>
                                      </p:cBhvr>
                                      <p:tavLst>
                                        <p:tav tm="0">
                                          <p:val>
                                            <p:fltVal val="90.000000"/>
                                          </p:val>
                                        </p:tav>
                                        <p:tav tm="100000">
                                          <p:val>
                                            <p:fltVal val="0.000000"/>
                                          </p:val>
                                        </p:tav>
                                      </p:tavLst>
                                    </p:anim>
                                    <p:animEffect transition="in" filter="fade">
                                      <p:cBhvr>
                                        <p:cTn id="70" dur="1000"/>
                                        <p:tgtEl>
                                          <p:spTgt spid="227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79" grpId="0"/>
      <p:bldP spid="227381" grpId="0"/>
      <p:bldP spid="227393" grpId="0"/>
      <p:bldP spid="227394" grpId="0"/>
      <p:bldP spid="227395" grpId="0"/>
      <p:bldP spid="227396" grpId="0"/>
      <p:bldP spid="227399" grpId="0"/>
      <p:bldP spid="227404" grpId="0"/>
      <p:bldP spid="2274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Text Box 2"/>
          <p:cNvSpPr txBox="1"/>
          <p:nvPr/>
        </p:nvSpPr>
        <p:spPr>
          <a:xfrm>
            <a:off x="304800" y="152400"/>
            <a:ext cx="8382000" cy="976313"/>
          </a:xfrm>
          <a:prstGeom prst="rect">
            <a:avLst/>
          </a:prstGeom>
          <a:noFill/>
          <a:ln w="9525">
            <a:noFill/>
          </a:ln>
        </p:spPr>
        <p:txBody>
          <a:bodyPr>
            <a:spAutoFit/>
          </a:bodyPr>
          <a:p>
            <a:r>
              <a:rPr b="1" dirty="0">
                <a:solidFill>
                  <a:srgbClr val="FFFF00"/>
                </a:solidFill>
                <a:latin typeface="Arial" panose="020B0604020202020204" pitchFamily="34" charset="0"/>
              </a:rPr>
              <a:t>(trích)</a:t>
            </a:r>
            <a:endParaRPr dirty="0">
              <a:solidFill>
                <a:srgbClr val="FFFF00"/>
              </a:solidFill>
              <a:latin typeface="Arial" panose="020B0604020202020204" pitchFamily="34" charset="0"/>
            </a:endParaRPr>
          </a:p>
          <a:p>
            <a:r>
              <a:rPr sz="2000" b="1" u="sng" dirty="0">
                <a:solidFill>
                  <a:srgbClr val="FFFF00"/>
                </a:solidFill>
                <a:latin typeface="Arial" panose="020B0604020202020204" pitchFamily="34" charset="0"/>
              </a:rPr>
              <a:t>CHƯƠNG TRÌNH, ĐIỀU LỆ CỦA</a:t>
            </a:r>
            <a:r>
              <a:rPr sz="2000" b="1" dirty="0">
                <a:solidFill>
                  <a:srgbClr val="FFFF00"/>
                </a:solidFill>
                <a:latin typeface="Arial" panose="020B0604020202020204" pitchFamily="34" charset="0"/>
              </a:rPr>
              <a:t> </a:t>
            </a:r>
            <a:endParaRPr sz="2000" b="1" dirty="0">
              <a:solidFill>
                <a:srgbClr val="FFFF00"/>
              </a:solidFill>
              <a:latin typeface="Arial" panose="020B0604020202020204" pitchFamily="34" charset="0"/>
            </a:endParaRPr>
          </a:p>
          <a:p>
            <a:r>
              <a:rPr sz="2000" b="1" dirty="0">
                <a:solidFill>
                  <a:srgbClr val="FFFF00"/>
                </a:solidFill>
                <a:latin typeface="Arial" panose="020B0604020202020204" pitchFamily="34" charset="0"/>
              </a:rPr>
              <a:t>"Hội Việt Nam cách mạng thanh niên" (năm 1926)</a:t>
            </a:r>
            <a:endParaRPr sz="2000" b="1" dirty="0">
              <a:solidFill>
                <a:srgbClr val="FFFF00"/>
              </a:solidFill>
              <a:latin typeface="Arial" panose="020B0604020202020204" pitchFamily="34" charset="0"/>
            </a:endParaRPr>
          </a:p>
        </p:txBody>
      </p:sp>
      <p:sp>
        <p:nvSpPr>
          <p:cNvPr id="8195" name="Text Box 3"/>
          <p:cNvSpPr txBox="1"/>
          <p:nvPr/>
        </p:nvSpPr>
        <p:spPr>
          <a:xfrm>
            <a:off x="381000" y="1066800"/>
            <a:ext cx="8534400" cy="5543550"/>
          </a:xfrm>
          <a:prstGeom prst="rect">
            <a:avLst/>
          </a:prstGeom>
          <a:noFill/>
          <a:ln w="9525">
            <a:noFill/>
          </a:ln>
        </p:spPr>
        <p:txBody>
          <a:bodyPr>
            <a:spAutoFit/>
          </a:bodyPr>
          <a:p>
            <a:pPr algn="l"/>
            <a:r>
              <a:rPr sz="2800" b="1" dirty="0">
                <a:solidFill>
                  <a:schemeClr val="tx2"/>
                </a:solidFill>
                <a:latin typeface="Times New Roman" panose="02020603050405020304" pitchFamily="18" charset="0"/>
              </a:rPr>
              <a:t>3. </a:t>
            </a:r>
            <a:r>
              <a:rPr sz="2800" b="1" u="sng" dirty="0">
                <a:solidFill>
                  <a:schemeClr val="tx2"/>
                </a:solidFill>
                <a:latin typeface="Times New Roman" panose="02020603050405020304" pitchFamily="18" charset="0"/>
              </a:rPr>
              <a:t>Chương trình</a:t>
            </a:r>
            <a:r>
              <a:rPr sz="2800" dirty="0">
                <a:solidFill>
                  <a:schemeClr val="tx2"/>
                </a:solidFill>
                <a:latin typeface="Times New Roman" panose="02020603050405020304" pitchFamily="18" charset="0"/>
              </a:rPr>
              <a:t>:</a:t>
            </a:r>
            <a:endParaRPr sz="2800" dirty="0">
              <a:solidFill>
                <a:schemeClr val="tx2"/>
              </a:solidFill>
              <a:latin typeface="Times New Roman" panose="02020603050405020304" pitchFamily="18" charset="0"/>
            </a:endParaRPr>
          </a:p>
          <a:p>
            <a:pPr algn="just"/>
            <a:r>
              <a:rPr sz="2200" dirty="0">
                <a:latin typeface="Times New Roman" panose="02020603050405020304" pitchFamily="18" charset="0"/>
              </a:rPr>
              <a:t>a) Lựa chọn người giác ngộ, huấn luyện họ, tổ chức họ vào Hội.</a:t>
            </a:r>
            <a:endParaRPr sz="2200" dirty="0">
              <a:latin typeface="Times New Roman" panose="02020603050405020304" pitchFamily="18" charset="0"/>
            </a:endParaRPr>
          </a:p>
          <a:p>
            <a:pPr algn="just"/>
            <a:r>
              <a:rPr sz="2200" dirty="0">
                <a:latin typeface="Times New Roman" panose="02020603050405020304" pitchFamily="18" charset="0"/>
              </a:rPr>
              <a:t>b) Cử những người hội viên đã được đào tạo vào những nhân dân để tuyên truyền điều phải và tổ chức các đòan thể như công hội, nông hội, hội phụ nữ,vv…. </a:t>
            </a:r>
            <a:endParaRPr sz="2200" dirty="0">
              <a:latin typeface="Times New Roman" panose="02020603050405020304" pitchFamily="18" charset="0"/>
            </a:endParaRPr>
          </a:p>
          <a:p>
            <a:pPr algn="just"/>
            <a:r>
              <a:rPr sz="2200" dirty="0">
                <a:latin typeface="Times New Roman" panose="02020603050405020304" pitchFamily="18" charset="0"/>
              </a:rPr>
              <a:t>c) Gặp dịp tốt nào thì huy động lực lượng của những đòan thể quốc gia đê đập tan bon Pháp và lấy lại chính quyền.</a:t>
            </a:r>
            <a:endParaRPr sz="2200" dirty="0">
              <a:latin typeface="Times New Roman" panose="02020603050405020304" pitchFamily="18" charset="0"/>
            </a:endParaRPr>
          </a:p>
          <a:p>
            <a:pPr algn="just"/>
            <a:r>
              <a:rPr sz="2200" dirty="0">
                <a:latin typeface="Times New Roman" panose="02020603050405020304" pitchFamily="18" charset="0"/>
              </a:rPr>
              <a:t>d) Thành lập chính phủ nhân dân gồm đại biểu của các đòan thể công nhân, nông dân và binh sĩ.</a:t>
            </a:r>
            <a:endParaRPr sz="2200" dirty="0">
              <a:latin typeface="Times New Roman" panose="02020603050405020304" pitchFamily="18" charset="0"/>
            </a:endParaRPr>
          </a:p>
          <a:p>
            <a:pPr algn="just"/>
            <a:r>
              <a:rPr sz="2200" dirty="0">
                <a:latin typeface="Times New Roman" panose="02020603050405020304" pitchFamily="18" charset="0"/>
              </a:rPr>
              <a:t>e) Áp dụng những nguyên tắc tân kinh tế chính sách để thúc đẩy sự phát</a:t>
            </a:r>
            <a:endParaRPr sz="2200" dirty="0">
              <a:latin typeface="Times New Roman" panose="02020603050405020304" pitchFamily="18" charset="0"/>
            </a:endParaRPr>
          </a:p>
          <a:p>
            <a:pPr algn="just"/>
            <a:r>
              <a:rPr sz="2200" dirty="0">
                <a:latin typeface="Times New Roman" panose="02020603050405020304" pitchFamily="18" charset="0"/>
              </a:rPr>
              <a:t> triển của cơ quan sản xuất trong nước, bác bỏ tư bản tư nhân và sự giao lưu những tài nguyên quốc gia.</a:t>
            </a:r>
            <a:endParaRPr sz="2200" dirty="0">
              <a:latin typeface="Times New Roman" panose="02020603050405020304" pitchFamily="18" charset="0"/>
            </a:endParaRPr>
          </a:p>
          <a:p>
            <a:pPr algn="just"/>
            <a:r>
              <a:rPr sz="2200" dirty="0">
                <a:latin typeface="Times New Roman" panose="02020603050405020304" pitchFamily="18" charset="0"/>
              </a:rPr>
              <a:t>g) Đòan kết với những giai cấp VS của tất cả các nước và thành lập xã hội cộng sản..”</a:t>
            </a:r>
            <a:endParaRPr sz="2200" i="1" dirty="0">
              <a:latin typeface="Times New Roman" panose="02020603050405020304" pitchFamily="18" charset="0"/>
            </a:endParaRPr>
          </a:p>
          <a:p>
            <a:r>
              <a:rPr sz="2200" b="1" i="1" dirty="0">
                <a:latin typeface="Times New Roman" panose="02020603050405020304" pitchFamily="18" charset="0"/>
              </a:rPr>
              <a:t>        </a:t>
            </a:r>
            <a:r>
              <a:rPr sz="2200" b="1" i="1" dirty="0">
                <a:solidFill>
                  <a:srgbClr val="FFFF00"/>
                </a:solidFill>
                <a:latin typeface="Times New Roman" panose="02020603050405020304" pitchFamily="18" charset="0"/>
              </a:rPr>
              <a:t>(Trích “Các tổ chức tiền thân của Đảng”. Ban nghiên cứu lịch sử Đảng trung ương xuất bản, Hà Nội,1997,tr.82-83)</a:t>
            </a:r>
            <a:r>
              <a:rPr sz="2200" b="1" dirty="0">
                <a:solidFill>
                  <a:srgbClr val="FFFF00"/>
                </a:solidFill>
                <a:latin typeface="Times New Roman" panose="02020603050405020304" pitchFamily="18" charset="0"/>
              </a:rPr>
              <a:t>.</a:t>
            </a:r>
            <a:endParaRPr sz="2200" b="1" dirty="0">
              <a:solidFill>
                <a:srgbClr val="FFFF00"/>
              </a:solidFill>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Oval 2"/>
          <p:cNvSpPr/>
          <p:nvPr/>
        </p:nvSpPr>
        <p:spPr>
          <a:xfrm>
            <a:off x="3733800" y="76200"/>
            <a:ext cx="1371600" cy="685800"/>
          </a:xfrm>
          <a:prstGeom prst="ellipse">
            <a:avLst/>
          </a:prstGeom>
          <a:solidFill>
            <a:schemeClr val="hlink"/>
          </a:solidFill>
          <a:ln w="38100" cap="flat" cmpd="sng">
            <a:solidFill>
              <a:srgbClr val="FF0000"/>
            </a:solidFill>
            <a:prstDash val="solid"/>
            <a:headEnd type="none" w="med" len="med"/>
            <a:tailEnd type="none" w="med" len="med"/>
          </a:ln>
        </p:spPr>
        <p:txBody>
          <a:bodyPr anchor="ctr" anchorCtr="0"/>
          <a:p>
            <a:pPr eaLnBrk="0" hangingPunct="0"/>
            <a:r>
              <a:rPr b="1" u="sng" dirty="0">
                <a:solidFill>
                  <a:schemeClr val="accent1"/>
                </a:solidFill>
                <a:latin typeface="Arial" panose="020B0604020202020204" pitchFamily="34" charset="0"/>
              </a:rPr>
              <a:t>BÀI 13</a:t>
            </a:r>
            <a:endParaRPr b="1" u="sng" dirty="0">
              <a:solidFill>
                <a:schemeClr val="accent1"/>
              </a:solidFill>
              <a:latin typeface="Arial" panose="020B0604020202020204" pitchFamily="34" charset="0"/>
            </a:endParaRPr>
          </a:p>
        </p:txBody>
      </p:sp>
      <p:sp>
        <p:nvSpPr>
          <p:cNvPr id="45059" name="Text Box 3"/>
          <p:cNvSpPr txBox="1"/>
          <p:nvPr/>
        </p:nvSpPr>
        <p:spPr>
          <a:xfrm>
            <a:off x="457200" y="762000"/>
            <a:ext cx="8305800" cy="946150"/>
          </a:xfrm>
          <a:prstGeom prst="rect">
            <a:avLst/>
          </a:prstGeom>
          <a:noFill/>
          <a:ln w="9525">
            <a:noFill/>
          </a:ln>
        </p:spPr>
        <p:txBody>
          <a:bodyPr>
            <a:spAutoFit/>
          </a:bodyPr>
          <a:p>
            <a:pPr>
              <a:spcBef>
                <a:spcPct val="50000"/>
              </a:spcBef>
            </a:pPr>
            <a:r>
              <a:rPr sz="2800" b="1" dirty="0">
                <a:solidFill>
                  <a:srgbClr val="FFFF00"/>
                </a:solidFill>
                <a:latin typeface="Times New Roman" panose="02020603050405020304" pitchFamily="18" charset="0"/>
              </a:rPr>
              <a:t>PHONG TRÀO DÂN TỘC DÂN CHỦ Ở VIỆT NAM TỪ 1925 ĐẾN NĂM 1930</a:t>
            </a:r>
            <a:endParaRPr sz="2800" b="1" dirty="0">
              <a:solidFill>
                <a:srgbClr val="FFFF00"/>
              </a:solidFill>
              <a:latin typeface="Times New Roman" panose="02020603050405020304" pitchFamily="18" charset="0"/>
            </a:endParaRPr>
          </a:p>
        </p:txBody>
      </p:sp>
      <p:sp>
        <p:nvSpPr>
          <p:cNvPr id="45060" name="Text Box 4"/>
          <p:cNvSpPr txBox="1"/>
          <p:nvPr/>
        </p:nvSpPr>
        <p:spPr>
          <a:xfrm>
            <a:off x="228600" y="1676400"/>
            <a:ext cx="6096000" cy="460375"/>
          </a:xfrm>
          <a:prstGeom prst="rect">
            <a:avLst/>
          </a:prstGeom>
          <a:noFill/>
          <a:ln w="9525">
            <a:noFill/>
          </a:ln>
        </p:spPr>
        <p:txBody>
          <a:bodyPr>
            <a:spAutoFit/>
          </a:bodyPr>
          <a:p>
            <a:pPr algn="l">
              <a:spcBef>
                <a:spcPct val="50000"/>
              </a:spcBef>
            </a:pPr>
            <a:r>
              <a:rPr sz="2400" b="1" dirty="0">
                <a:solidFill>
                  <a:srgbClr val="FF9900"/>
                </a:solidFill>
                <a:latin typeface="Arial" panose="020B0604020202020204" pitchFamily="34" charset="0"/>
              </a:rPr>
              <a:t>II</a:t>
            </a:r>
            <a:r>
              <a:rPr lang="en-US" sz="2400" b="1" dirty="0">
                <a:solidFill>
                  <a:srgbClr val="FF9900"/>
                </a:solidFill>
                <a:latin typeface="Arial" panose="020B0604020202020204" pitchFamily="34" charset="0"/>
              </a:rPr>
              <a:t>.</a:t>
            </a:r>
            <a:r>
              <a:rPr sz="2400" b="1" dirty="0">
                <a:solidFill>
                  <a:srgbClr val="FF9900"/>
                </a:solidFill>
                <a:latin typeface="Arial" panose="020B0604020202020204" pitchFamily="34" charset="0"/>
              </a:rPr>
              <a:t> </a:t>
            </a:r>
            <a:r>
              <a:rPr sz="2400" b="1" u="sng" dirty="0">
                <a:solidFill>
                  <a:srgbClr val="FF9900"/>
                </a:solidFill>
                <a:latin typeface="Arial" panose="020B0604020202020204" pitchFamily="34" charset="0"/>
              </a:rPr>
              <a:t>ĐẢNG CỘNG SẢN VIỆT NAM RA ĐỜI</a:t>
            </a:r>
            <a:endParaRPr sz="2400" b="1" u="sng" dirty="0">
              <a:solidFill>
                <a:srgbClr val="FF9900"/>
              </a:solidFill>
              <a:latin typeface="Arial" panose="020B0604020202020204" pitchFamily="34" charset="0"/>
            </a:endParaRPr>
          </a:p>
        </p:txBody>
      </p:sp>
      <p:sp>
        <p:nvSpPr>
          <p:cNvPr id="45061" name="Text Box 6"/>
          <p:cNvSpPr txBox="1"/>
          <p:nvPr/>
        </p:nvSpPr>
        <p:spPr>
          <a:xfrm>
            <a:off x="304800" y="2057400"/>
            <a:ext cx="4800600" cy="521970"/>
          </a:xfrm>
          <a:prstGeom prst="rect">
            <a:avLst/>
          </a:prstGeom>
          <a:noFill/>
          <a:ln w="9525">
            <a:noFill/>
          </a:ln>
        </p:spPr>
        <p:txBody>
          <a:bodyPr>
            <a:spAutoFit/>
          </a:bodyPr>
          <a:p>
            <a:pPr algn="l">
              <a:spcBef>
                <a:spcPct val="50000"/>
              </a:spcBef>
            </a:pPr>
            <a:r>
              <a:rPr sz="2800" b="1" dirty="0">
                <a:solidFill>
                  <a:srgbClr val="FFFF00"/>
                </a:solidFill>
                <a:latin typeface="Times New Roman" panose="02020603050405020304" pitchFamily="18" charset="0"/>
              </a:rPr>
              <a:t>2</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Hội nghị thành lập Đảng</a:t>
            </a:r>
            <a:endParaRPr sz="2800" b="1" u="sng" dirty="0">
              <a:solidFill>
                <a:srgbClr val="FFFF00"/>
              </a:solidFill>
              <a:latin typeface="Times New Roman" panose="02020603050405020304" pitchFamily="18" charset="0"/>
            </a:endParaRPr>
          </a:p>
        </p:txBody>
      </p:sp>
      <p:sp>
        <p:nvSpPr>
          <p:cNvPr id="45062" name="Rectangle 7"/>
          <p:cNvSpPr/>
          <p:nvPr/>
        </p:nvSpPr>
        <p:spPr>
          <a:xfrm>
            <a:off x="381000" y="2438400"/>
            <a:ext cx="2306320" cy="521970"/>
          </a:xfrm>
          <a:prstGeom prst="rect">
            <a:avLst/>
          </a:prstGeom>
          <a:noFill/>
          <a:ln w="9525">
            <a:noFill/>
          </a:ln>
        </p:spPr>
        <p:txBody>
          <a:bodyPr wrap="none">
            <a:spAutoFit/>
          </a:bodyPr>
          <a:p>
            <a:pPr algn="l">
              <a:spcBef>
                <a:spcPct val="20000"/>
              </a:spcBef>
            </a:pPr>
            <a:r>
              <a:rPr sz="2800" b="1" dirty="0">
                <a:solidFill>
                  <a:srgbClr val="FFFF00"/>
                </a:solidFill>
                <a:latin typeface="Times New Roman" panose="02020603050405020304" pitchFamily="18" charset="0"/>
              </a:rPr>
              <a:t>a</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Hoàn cảnh:</a:t>
            </a:r>
            <a:endParaRPr sz="2800" b="1" u="sng" dirty="0">
              <a:solidFill>
                <a:srgbClr val="FFFF00"/>
              </a:solidFill>
              <a:latin typeface="Times New Roman" panose="02020603050405020304" pitchFamily="18" charset="0"/>
            </a:endParaRPr>
          </a:p>
        </p:txBody>
      </p:sp>
      <p:sp>
        <p:nvSpPr>
          <p:cNvPr id="45063" name="Text Box 8"/>
          <p:cNvSpPr txBox="1"/>
          <p:nvPr/>
        </p:nvSpPr>
        <p:spPr>
          <a:xfrm>
            <a:off x="381000" y="2895600"/>
            <a:ext cx="3810000" cy="521970"/>
          </a:xfrm>
          <a:prstGeom prst="rect">
            <a:avLst/>
          </a:prstGeom>
          <a:noFill/>
          <a:ln w="9525">
            <a:noFill/>
          </a:ln>
        </p:spPr>
        <p:txBody>
          <a:bodyPr>
            <a:spAutoFit/>
          </a:bodyPr>
          <a:p>
            <a:pPr algn="l">
              <a:spcBef>
                <a:spcPct val="50000"/>
              </a:spcBef>
            </a:pPr>
            <a:r>
              <a:rPr sz="2800" b="1" dirty="0">
                <a:solidFill>
                  <a:srgbClr val="FFFF00"/>
                </a:solidFill>
                <a:latin typeface="Times New Roman" panose="02020603050405020304" pitchFamily="18" charset="0"/>
              </a:rPr>
              <a:t>b</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Nội dung hội nghị</a:t>
            </a:r>
            <a:endParaRPr sz="2800" b="1" u="sng" dirty="0">
              <a:solidFill>
                <a:srgbClr val="FFFF00"/>
              </a:solidFill>
              <a:latin typeface="Times New Roman" panose="02020603050405020304" pitchFamily="18" charset="0"/>
            </a:endParaRPr>
          </a:p>
        </p:txBody>
      </p:sp>
      <p:sp>
        <p:nvSpPr>
          <p:cNvPr id="45064" name="Text Box 13"/>
          <p:cNvSpPr txBox="1"/>
          <p:nvPr/>
        </p:nvSpPr>
        <p:spPr>
          <a:xfrm>
            <a:off x="381000" y="3352800"/>
            <a:ext cx="6324600" cy="521970"/>
          </a:xfrm>
          <a:prstGeom prst="rect">
            <a:avLst/>
          </a:prstGeom>
          <a:noFill/>
          <a:ln w="9525">
            <a:noFill/>
          </a:ln>
        </p:spPr>
        <p:txBody>
          <a:bodyPr>
            <a:spAutoFit/>
          </a:bodyPr>
          <a:p>
            <a:pPr algn="l">
              <a:spcBef>
                <a:spcPct val="50000"/>
              </a:spcBef>
            </a:pPr>
            <a:r>
              <a:rPr sz="2800" b="1" dirty="0">
                <a:solidFill>
                  <a:srgbClr val="FFFF00"/>
                </a:solidFill>
                <a:latin typeface="Times New Roman" panose="02020603050405020304" pitchFamily="18" charset="0"/>
              </a:rPr>
              <a:t>c</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Nội dung Cương lĩnh chính trị</a:t>
            </a:r>
            <a:endParaRPr sz="2800" b="1" u="sng" dirty="0">
              <a:solidFill>
                <a:srgbClr val="FFFF00"/>
              </a:solidFill>
              <a:latin typeface="Times New Roman" panose="02020603050405020304" pitchFamily="18" charset="0"/>
            </a:endParaRPr>
          </a:p>
        </p:txBody>
      </p:sp>
      <p:sp>
        <p:nvSpPr>
          <p:cNvPr id="207886" name="Text Box 14"/>
          <p:cNvSpPr txBox="1"/>
          <p:nvPr/>
        </p:nvSpPr>
        <p:spPr>
          <a:xfrm>
            <a:off x="381000" y="3810000"/>
            <a:ext cx="6400800" cy="521970"/>
          </a:xfrm>
          <a:prstGeom prst="rect">
            <a:avLst/>
          </a:prstGeom>
          <a:noFill/>
          <a:ln w="9525">
            <a:noFill/>
          </a:ln>
        </p:spPr>
        <p:txBody>
          <a:bodyPr>
            <a:spAutoFit/>
          </a:bodyPr>
          <a:p>
            <a:pPr algn="l"/>
            <a:r>
              <a:rPr sz="2800" b="1" dirty="0">
                <a:solidFill>
                  <a:srgbClr val="FFFF00"/>
                </a:solidFill>
                <a:latin typeface="Times New Roman" panose="02020603050405020304" pitchFamily="18" charset="0"/>
              </a:rPr>
              <a:t>d</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Ý nghĩa của việc thành lập Đảng</a:t>
            </a:r>
            <a:endParaRPr sz="2800" dirty="0">
              <a:latin typeface="Times New Roman" panose="02020603050405020304" pitchFamily="18" charset="0"/>
            </a:endParaRPr>
          </a:p>
        </p:txBody>
      </p:sp>
      <p:pic>
        <p:nvPicPr>
          <p:cNvPr id="207887" name="Picture 15" descr="2"/>
          <p:cNvPicPr>
            <a:picLocks noChangeAspect="1"/>
          </p:cNvPicPr>
          <p:nvPr/>
        </p:nvPicPr>
        <p:blipFill>
          <a:blip r:embed="rId1"/>
          <a:stretch>
            <a:fillRect/>
          </a:stretch>
        </p:blipFill>
        <p:spPr>
          <a:xfrm>
            <a:off x="609600" y="4495800"/>
            <a:ext cx="838200" cy="690563"/>
          </a:xfrm>
          <a:prstGeom prst="rect">
            <a:avLst/>
          </a:prstGeom>
          <a:noFill/>
          <a:ln w="9525">
            <a:noFill/>
          </a:ln>
        </p:spPr>
      </p:pic>
      <p:sp>
        <p:nvSpPr>
          <p:cNvPr id="207888" name="Text Box 16"/>
          <p:cNvSpPr txBox="1"/>
          <p:nvPr/>
        </p:nvSpPr>
        <p:spPr>
          <a:xfrm>
            <a:off x="1447800" y="4419600"/>
            <a:ext cx="7239000" cy="946150"/>
          </a:xfrm>
          <a:prstGeom prst="rect">
            <a:avLst/>
          </a:prstGeom>
          <a:noFill/>
          <a:ln w="9525">
            <a:noFill/>
          </a:ln>
        </p:spPr>
        <p:txBody>
          <a:bodyPr>
            <a:spAutoFit/>
          </a:bodyPr>
          <a:p>
            <a:pPr algn="l"/>
            <a:r>
              <a:rPr sz="2800" b="1" i="1" dirty="0">
                <a:latin typeface="Times New Roman" panose="02020603050405020304" pitchFamily="18" charset="0"/>
              </a:rPr>
              <a:t>Trình bày ý nghĩa của việc thành lập Đảng đầu năm 1930 ?</a:t>
            </a:r>
            <a:endParaRPr sz="2800" b="1" dirty="0">
              <a:latin typeface="Times New Roman" panose="02020603050405020304" pitchFamily="18" charset="0"/>
            </a:endParaRPr>
          </a:p>
        </p:txBody>
      </p:sp>
      <p:sp>
        <p:nvSpPr>
          <p:cNvPr id="207889" name="Text Box 17"/>
          <p:cNvSpPr txBox="1"/>
          <p:nvPr/>
        </p:nvSpPr>
        <p:spPr>
          <a:xfrm>
            <a:off x="381000" y="4267200"/>
            <a:ext cx="8458200" cy="1373188"/>
          </a:xfrm>
          <a:prstGeom prst="rect">
            <a:avLst/>
          </a:prstGeom>
          <a:noFill/>
          <a:ln w="9525">
            <a:noFill/>
          </a:ln>
        </p:spPr>
        <p:txBody>
          <a:bodyPr>
            <a:spAutoFit/>
          </a:bodyPr>
          <a:p>
            <a:pPr algn="l">
              <a:spcBef>
                <a:spcPct val="50000"/>
              </a:spcBef>
            </a:pPr>
            <a:r>
              <a:rPr sz="2800" b="1" dirty="0">
                <a:latin typeface="Times New Roman" panose="02020603050405020304" pitchFamily="18" charset="0"/>
              </a:rPr>
              <a:t>- Là kết quả của cuộc đấu tranh dân tộc và giai cấp, sản phẩm của sự kết hợp giữa CN Mác-Lê nin với phong trào CN và phong trào yêu nước</a:t>
            </a:r>
            <a:endParaRPr sz="2800" b="1" dirty="0">
              <a:latin typeface="Times New Roman" panose="02020603050405020304" pitchFamily="18" charset="0"/>
            </a:endParaRPr>
          </a:p>
        </p:txBody>
      </p:sp>
      <p:sp>
        <p:nvSpPr>
          <p:cNvPr id="207890" name="Text Box 18"/>
          <p:cNvSpPr txBox="1"/>
          <p:nvPr/>
        </p:nvSpPr>
        <p:spPr>
          <a:xfrm>
            <a:off x="381000" y="5607050"/>
            <a:ext cx="8458200" cy="946150"/>
          </a:xfrm>
          <a:prstGeom prst="rect">
            <a:avLst/>
          </a:prstGeom>
          <a:noFill/>
          <a:ln w="9525">
            <a:noFill/>
          </a:ln>
        </p:spPr>
        <p:txBody>
          <a:bodyPr>
            <a:spAutoFit/>
          </a:bodyPr>
          <a:p>
            <a:pPr algn="l">
              <a:spcBef>
                <a:spcPct val="20000"/>
              </a:spcBef>
            </a:pPr>
            <a:r>
              <a:rPr sz="2800" b="1" dirty="0">
                <a:latin typeface="Times New Roman" panose="02020603050405020304" pitchFamily="18" charset="0"/>
              </a:rPr>
              <a:t>- Việc thành lập Đảng là một bước ngoặc vĩ đại trong lịch sử CMVN:</a:t>
            </a:r>
            <a:endParaRPr sz="2800" b="1"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07886"/>
                                        </p:tgtEl>
                                        <p:attrNameLst>
                                          <p:attrName>style.visibility</p:attrName>
                                        </p:attrNameLst>
                                      </p:cBhvr>
                                      <p:to>
                                        <p:strVal val="visible"/>
                                      </p:to>
                                    </p:set>
                                    <p:anim calcmode="lin" valueType="num">
                                      <p:cBhvr>
                                        <p:cTn id="7" dur="1000" fill="hold"/>
                                        <p:tgtEl>
                                          <p:spTgt spid="207886"/>
                                        </p:tgtEl>
                                        <p:attrNameLst>
                                          <p:attrName>ppt_w</p:attrName>
                                        </p:attrNameLst>
                                      </p:cBhvr>
                                      <p:tavLst>
                                        <p:tav tm="0">
                                          <p:val>
                                            <p:fltVal val="0.000000"/>
                                          </p:val>
                                        </p:tav>
                                        <p:tav tm="100000">
                                          <p:val>
                                            <p:strVal val="#ppt_w"/>
                                          </p:val>
                                        </p:tav>
                                      </p:tavLst>
                                    </p:anim>
                                    <p:anim calcmode="lin" valueType="num">
                                      <p:cBhvr>
                                        <p:cTn id="8" dur="1000" fill="hold"/>
                                        <p:tgtEl>
                                          <p:spTgt spid="207886"/>
                                        </p:tgtEl>
                                        <p:attrNameLst>
                                          <p:attrName>ppt_h</p:attrName>
                                        </p:attrNameLst>
                                      </p:cBhvr>
                                      <p:tavLst>
                                        <p:tav tm="0">
                                          <p:val>
                                            <p:fltVal val="0.000000"/>
                                          </p:val>
                                        </p:tav>
                                        <p:tav tm="100000">
                                          <p:val>
                                            <p:strVal val="#ppt_h"/>
                                          </p:val>
                                        </p:tav>
                                      </p:tavLst>
                                    </p:anim>
                                    <p:anim calcmode="lin" valueType="num">
                                      <p:cBhvr>
                                        <p:cTn id="9" dur="1000" fill="hold"/>
                                        <p:tgtEl>
                                          <p:spTgt spid="207886"/>
                                        </p:tgtEl>
                                        <p:attrNameLst>
                                          <p:attrName>style.rotation</p:attrName>
                                        </p:attrNameLst>
                                      </p:cBhvr>
                                      <p:tavLst>
                                        <p:tav tm="0">
                                          <p:val>
                                            <p:fltVal val="90.000000"/>
                                          </p:val>
                                        </p:tav>
                                        <p:tav tm="100000">
                                          <p:val>
                                            <p:fltVal val="0.000000"/>
                                          </p:val>
                                        </p:tav>
                                      </p:tavLst>
                                    </p:anim>
                                    <p:animEffect transition="in" filter="fade">
                                      <p:cBhvr>
                                        <p:cTn id="10" dur="1000"/>
                                        <p:tgtEl>
                                          <p:spTgt spid="20788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07887"/>
                                        </p:tgtEl>
                                        <p:attrNameLst>
                                          <p:attrName>style.visibility</p:attrName>
                                        </p:attrNameLst>
                                      </p:cBhvr>
                                      <p:to>
                                        <p:strVal val="visible"/>
                                      </p:to>
                                    </p:set>
                                    <p:anim calcmode="lin" valueType="num">
                                      <p:cBhvr>
                                        <p:cTn id="15" dur="1000" fill="hold"/>
                                        <p:tgtEl>
                                          <p:spTgt spid="207887"/>
                                        </p:tgtEl>
                                        <p:attrNameLst>
                                          <p:attrName>ppt_w</p:attrName>
                                        </p:attrNameLst>
                                      </p:cBhvr>
                                      <p:tavLst>
                                        <p:tav tm="0">
                                          <p:val>
                                            <p:fltVal val="0.000000"/>
                                          </p:val>
                                        </p:tav>
                                        <p:tav tm="100000">
                                          <p:val>
                                            <p:strVal val="#ppt_w"/>
                                          </p:val>
                                        </p:tav>
                                      </p:tavLst>
                                    </p:anim>
                                    <p:anim calcmode="lin" valueType="num">
                                      <p:cBhvr>
                                        <p:cTn id="16" dur="1000" fill="hold"/>
                                        <p:tgtEl>
                                          <p:spTgt spid="207887"/>
                                        </p:tgtEl>
                                        <p:attrNameLst>
                                          <p:attrName>ppt_h</p:attrName>
                                        </p:attrNameLst>
                                      </p:cBhvr>
                                      <p:tavLst>
                                        <p:tav tm="0">
                                          <p:val>
                                            <p:fltVal val="0.000000"/>
                                          </p:val>
                                        </p:tav>
                                        <p:tav tm="100000">
                                          <p:val>
                                            <p:strVal val="#ppt_h"/>
                                          </p:val>
                                        </p:tav>
                                      </p:tavLst>
                                    </p:anim>
                                    <p:anim calcmode="lin" valueType="num">
                                      <p:cBhvr>
                                        <p:cTn id="17" dur="1000" fill="hold"/>
                                        <p:tgtEl>
                                          <p:spTgt spid="207887"/>
                                        </p:tgtEl>
                                        <p:attrNameLst>
                                          <p:attrName>style.rotation</p:attrName>
                                        </p:attrNameLst>
                                      </p:cBhvr>
                                      <p:tavLst>
                                        <p:tav tm="0">
                                          <p:val>
                                            <p:fltVal val="90.000000"/>
                                          </p:val>
                                        </p:tav>
                                        <p:tav tm="100000">
                                          <p:val>
                                            <p:fltVal val="0.000000"/>
                                          </p:val>
                                        </p:tav>
                                      </p:tavLst>
                                    </p:anim>
                                    <p:animEffect transition="in" filter="fade">
                                      <p:cBhvr>
                                        <p:cTn id="18" dur="1000"/>
                                        <p:tgtEl>
                                          <p:spTgt spid="207887"/>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207888"/>
                                        </p:tgtEl>
                                        <p:attrNameLst>
                                          <p:attrName>style.visibility</p:attrName>
                                        </p:attrNameLst>
                                      </p:cBhvr>
                                      <p:to>
                                        <p:strVal val="visible"/>
                                      </p:to>
                                    </p:set>
                                    <p:anim calcmode="lin" valueType="num">
                                      <p:cBhvr>
                                        <p:cTn id="21" dur="1000" fill="hold"/>
                                        <p:tgtEl>
                                          <p:spTgt spid="207888"/>
                                        </p:tgtEl>
                                        <p:attrNameLst>
                                          <p:attrName>ppt_w</p:attrName>
                                        </p:attrNameLst>
                                      </p:cBhvr>
                                      <p:tavLst>
                                        <p:tav tm="0">
                                          <p:val>
                                            <p:fltVal val="0.000000"/>
                                          </p:val>
                                        </p:tav>
                                        <p:tav tm="100000">
                                          <p:val>
                                            <p:strVal val="#ppt_w"/>
                                          </p:val>
                                        </p:tav>
                                      </p:tavLst>
                                    </p:anim>
                                    <p:anim calcmode="lin" valueType="num">
                                      <p:cBhvr>
                                        <p:cTn id="22" dur="1000" fill="hold"/>
                                        <p:tgtEl>
                                          <p:spTgt spid="207888"/>
                                        </p:tgtEl>
                                        <p:attrNameLst>
                                          <p:attrName>ppt_h</p:attrName>
                                        </p:attrNameLst>
                                      </p:cBhvr>
                                      <p:tavLst>
                                        <p:tav tm="0">
                                          <p:val>
                                            <p:fltVal val="0.000000"/>
                                          </p:val>
                                        </p:tav>
                                        <p:tav tm="100000">
                                          <p:val>
                                            <p:strVal val="#ppt_h"/>
                                          </p:val>
                                        </p:tav>
                                      </p:tavLst>
                                    </p:anim>
                                    <p:anim calcmode="lin" valueType="num">
                                      <p:cBhvr>
                                        <p:cTn id="23" dur="1000" fill="hold"/>
                                        <p:tgtEl>
                                          <p:spTgt spid="207888"/>
                                        </p:tgtEl>
                                        <p:attrNameLst>
                                          <p:attrName>style.rotation</p:attrName>
                                        </p:attrNameLst>
                                      </p:cBhvr>
                                      <p:tavLst>
                                        <p:tav tm="0">
                                          <p:val>
                                            <p:fltVal val="90.000000"/>
                                          </p:val>
                                        </p:tav>
                                        <p:tav tm="100000">
                                          <p:val>
                                            <p:fltVal val="0.000000"/>
                                          </p:val>
                                        </p:tav>
                                      </p:tavLst>
                                    </p:anim>
                                    <p:animEffect transition="in" filter="fade">
                                      <p:cBhvr>
                                        <p:cTn id="24" dur="1000"/>
                                        <p:tgtEl>
                                          <p:spTgt spid="20788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xit" presetSubtype="10" fill="hold" nodeType="clickEffect">
                                  <p:stCondLst>
                                    <p:cond delay="0"/>
                                  </p:stCondLst>
                                  <p:iterate type="lt">
                                    <p:tmPct val="0"/>
                                  </p:iterate>
                                  <p:childTnLst>
                                    <p:animEffect transition="out" filter="blinds(horizontal)">
                                      <p:cBhvr>
                                        <p:cTn id="28" dur="500"/>
                                        <p:tgtEl>
                                          <p:spTgt spid="207887"/>
                                        </p:tgtEl>
                                      </p:cBhvr>
                                    </p:animEffect>
                                    <p:set>
                                      <p:cBhvr>
                                        <p:cTn id="29" dur="1" fill="hold">
                                          <p:stCondLst>
                                            <p:cond delay="499"/>
                                          </p:stCondLst>
                                        </p:cTn>
                                        <p:tgtEl>
                                          <p:spTgt spid="207887"/>
                                        </p:tgtEl>
                                        <p:attrNameLst>
                                          <p:attrName>style.visibility</p:attrName>
                                        </p:attrNameLst>
                                      </p:cBhvr>
                                      <p:to>
                                        <p:strVal val="hidden"/>
                                      </p:to>
                                    </p:set>
                                  </p:childTnLst>
                                </p:cTn>
                              </p:par>
                              <p:par>
                                <p:cTn id="30" presetID="3" presetClass="exit" presetSubtype="10" fill="hold" grpId="1" nodeType="withEffect">
                                  <p:stCondLst>
                                    <p:cond delay="0"/>
                                  </p:stCondLst>
                                  <p:iterate type="lt">
                                    <p:tmPct val="0"/>
                                  </p:iterate>
                                  <p:childTnLst>
                                    <p:animEffect transition="out" filter="blinds(horizontal)">
                                      <p:cBhvr>
                                        <p:cTn id="31" dur="500"/>
                                        <p:tgtEl>
                                          <p:spTgt spid="207888"/>
                                        </p:tgtEl>
                                      </p:cBhvr>
                                    </p:animEffect>
                                    <p:set>
                                      <p:cBhvr>
                                        <p:cTn id="32" dur="1" fill="hold">
                                          <p:stCondLst>
                                            <p:cond delay="499"/>
                                          </p:stCondLst>
                                        </p:cTn>
                                        <p:tgtEl>
                                          <p:spTgt spid="20788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0" presetClass="entr" presetSubtype="0" fill="hold" grpId="0" nodeType="clickEffect">
                                  <p:stCondLst>
                                    <p:cond delay="0"/>
                                  </p:stCondLst>
                                  <p:iterate type="lt">
                                    <p:tmPct val="10000"/>
                                  </p:iterate>
                                  <p:childTnLst>
                                    <p:set>
                                      <p:cBhvr>
                                        <p:cTn id="36" dur="1" fill="hold">
                                          <p:stCondLst>
                                            <p:cond delay="0"/>
                                          </p:stCondLst>
                                        </p:cTn>
                                        <p:tgtEl>
                                          <p:spTgt spid="207889"/>
                                        </p:tgtEl>
                                        <p:attrNameLst>
                                          <p:attrName>style.visibility</p:attrName>
                                        </p:attrNameLst>
                                      </p:cBhvr>
                                      <p:to>
                                        <p:strVal val="visible"/>
                                      </p:to>
                                    </p:set>
                                    <p:animEffect transition="in" filter="fade">
                                      <p:cBhvr>
                                        <p:cTn id="37" dur="1000"/>
                                        <p:tgtEl>
                                          <p:spTgt spid="207889"/>
                                        </p:tgtEl>
                                      </p:cBhvr>
                                    </p:animEffect>
                                    <p:anim calcmode="lin" valueType="num">
                                      <p:cBhvr>
                                        <p:cTn id="38" dur="1000" fill="hold"/>
                                        <p:tgtEl>
                                          <p:spTgt spid="207889"/>
                                        </p:tgtEl>
                                        <p:attrNameLst>
                                          <p:attrName>ppt_x</p:attrName>
                                        </p:attrNameLst>
                                      </p:cBhvr>
                                      <p:tavLst>
                                        <p:tav tm="0">
                                          <p:val>
                                            <p:strVal val="#ppt_x-.1"/>
                                          </p:val>
                                        </p:tav>
                                        <p:tav tm="100000">
                                          <p:val>
                                            <p:strVal val="#ppt_x"/>
                                          </p:val>
                                        </p:tav>
                                      </p:tavLst>
                                    </p:anim>
                                    <p:anim calcmode="lin" valueType="num">
                                      <p:cBhvr>
                                        <p:cTn id="39" dur="1000" fill="hold"/>
                                        <p:tgtEl>
                                          <p:spTgt spid="20788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0" presetClass="entr" presetSubtype="0" fill="hold" grpId="0" nodeType="clickEffect">
                                  <p:stCondLst>
                                    <p:cond delay="0"/>
                                  </p:stCondLst>
                                  <p:iterate type="lt">
                                    <p:tmPct val="10000"/>
                                  </p:iterate>
                                  <p:childTnLst>
                                    <p:set>
                                      <p:cBhvr>
                                        <p:cTn id="43" dur="1" fill="hold">
                                          <p:stCondLst>
                                            <p:cond delay="0"/>
                                          </p:stCondLst>
                                        </p:cTn>
                                        <p:tgtEl>
                                          <p:spTgt spid="207890"/>
                                        </p:tgtEl>
                                        <p:attrNameLst>
                                          <p:attrName>style.visibility</p:attrName>
                                        </p:attrNameLst>
                                      </p:cBhvr>
                                      <p:to>
                                        <p:strVal val="visible"/>
                                      </p:to>
                                    </p:set>
                                    <p:animEffect transition="in" filter="fade">
                                      <p:cBhvr>
                                        <p:cTn id="44" dur="1000"/>
                                        <p:tgtEl>
                                          <p:spTgt spid="207890"/>
                                        </p:tgtEl>
                                      </p:cBhvr>
                                    </p:animEffect>
                                    <p:anim calcmode="lin" valueType="num">
                                      <p:cBhvr>
                                        <p:cTn id="45" dur="1000" fill="hold"/>
                                        <p:tgtEl>
                                          <p:spTgt spid="207890"/>
                                        </p:tgtEl>
                                        <p:attrNameLst>
                                          <p:attrName>ppt_x</p:attrName>
                                        </p:attrNameLst>
                                      </p:cBhvr>
                                      <p:tavLst>
                                        <p:tav tm="0">
                                          <p:val>
                                            <p:strVal val="#ppt_x-.1"/>
                                          </p:val>
                                        </p:tav>
                                        <p:tav tm="100000">
                                          <p:val>
                                            <p:strVal val="#ppt_x"/>
                                          </p:val>
                                        </p:tav>
                                      </p:tavLst>
                                    </p:anim>
                                    <p:anim calcmode="lin" valueType="num">
                                      <p:cBhvr>
                                        <p:cTn id="46" dur="1000" fill="hold"/>
                                        <p:tgtEl>
                                          <p:spTgt spid="2078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6" grpId="0"/>
      <p:bldP spid="207888" grpId="0"/>
      <p:bldP spid="207888" grpId="1"/>
      <p:bldP spid="207889" grpId="0"/>
      <p:bldP spid="20789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410" name="Text Box 18"/>
          <p:cNvSpPr txBox="1"/>
          <p:nvPr/>
        </p:nvSpPr>
        <p:spPr>
          <a:xfrm>
            <a:off x="304800" y="1447800"/>
            <a:ext cx="8534400" cy="968375"/>
          </a:xfrm>
          <a:prstGeom prst="rect">
            <a:avLst/>
          </a:prstGeom>
          <a:noFill/>
          <a:ln w="9525">
            <a:noFill/>
          </a:ln>
        </p:spPr>
        <p:txBody>
          <a:bodyPr>
            <a:spAutoFit/>
          </a:bodyPr>
          <a:p>
            <a:pPr algn="l">
              <a:lnSpc>
                <a:spcPct val="90000"/>
              </a:lnSpc>
              <a:spcBef>
                <a:spcPct val="20000"/>
              </a:spcBef>
            </a:pPr>
            <a:r>
              <a:rPr sz="3200" dirty="0">
                <a:latin typeface="Times New Roman" panose="02020603050405020304" pitchFamily="18" charset="0"/>
              </a:rPr>
              <a:t>+ Đảng trở thành chính đảng duy nhất lãnh đạo CMVN</a:t>
            </a:r>
            <a:endParaRPr dirty="0">
              <a:latin typeface="Arial" panose="020B0604020202020204" pitchFamily="34" charset="0"/>
            </a:endParaRPr>
          </a:p>
        </p:txBody>
      </p:sp>
      <p:sp>
        <p:nvSpPr>
          <p:cNvPr id="59411" name="Text Box 19"/>
          <p:cNvSpPr txBox="1"/>
          <p:nvPr/>
        </p:nvSpPr>
        <p:spPr>
          <a:xfrm>
            <a:off x="304800" y="2438400"/>
            <a:ext cx="8610600" cy="1066800"/>
          </a:xfrm>
          <a:prstGeom prst="rect">
            <a:avLst/>
          </a:prstGeom>
          <a:noFill/>
          <a:ln w="9525">
            <a:noFill/>
          </a:ln>
        </p:spPr>
        <p:txBody>
          <a:bodyPr>
            <a:spAutoFit/>
          </a:bodyPr>
          <a:p>
            <a:pPr algn="l">
              <a:spcBef>
                <a:spcPct val="20000"/>
              </a:spcBef>
            </a:pPr>
            <a:r>
              <a:rPr sz="3200" dirty="0">
                <a:latin typeface="Times New Roman" panose="02020603050405020304" pitchFamily="18" charset="0"/>
              </a:rPr>
              <a:t>+ Từ đây CMVN có đường lối đúng đắn, khoa học và sáng tạo, có tổ chức chặt chẽ…</a:t>
            </a:r>
            <a:endParaRPr sz="3200" dirty="0">
              <a:latin typeface="Times New Roman" panose="02020603050405020304" pitchFamily="18" charset="0"/>
            </a:endParaRPr>
          </a:p>
        </p:txBody>
      </p:sp>
      <p:sp>
        <p:nvSpPr>
          <p:cNvPr id="59412" name="Text Box 20"/>
          <p:cNvSpPr txBox="1"/>
          <p:nvPr/>
        </p:nvSpPr>
        <p:spPr>
          <a:xfrm>
            <a:off x="304800" y="3581400"/>
            <a:ext cx="8763000" cy="579438"/>
          </a:xfrm>
          <a:prstGeom prst="rect">
            <a:avLst/>
          </a:prstGeom>
          <a:noFill/>
          <a:ln w="9525">
            <a:noFill/>
          </a:ln>
        </p:spPr>
        <p:txBody>
          <a:bodyPr>
            <a:spAutoFit/>
          </a:bodyPr>
          <a:p>
            <a:pPr algn="l">
              <a:spcBef>
                <a:spcPct val="50000"/>
              </a:spcBef>
            </a:pPr>
            <a:r>
              <a:rPr sz="3200" dirty="0">
                <a:latin typeface="Times New Roman" panose="02020603050405020304" pitchFamily="18" charset="0"/>
              </a:rPr>
              <a:t>+ CMVN trở thành một bộ phận cách mạng thế giới</a:t>
            </a:r>
            <a:endParaRPr sz="3200" dirty="0">
              <a:latin typeface="Times New Roman" panose="02020603050405020304" pitchFamily="18" charset="0"/>
            </a:endParaRPr>
          </a:p>
        </p:txBody>
      </p:sp>
      <p:sp>
        <p:nvSpPr>
          <p:cNvPr id="59414" name="Text Box 22"/>
          <p:cNvSpPr txBox="1"/>
          <p:nvPr/>
        </p:nvSpPr>
        <p:spPr>
          <a:xfrm>
            <a:off x="304800" y="4114800"/>
            <a:ext cx="8763000" cy="1554163"/>
          </a:xfrm>
          <a:prstGeom prst="rect">
            <a:avLst/>
          </a:prstGeom>
          <a:noFill/>
          <a:ln w="9525">
            <a:noFill/>
          </a:ln>
        </p:spPr>
        <p:txBody>
          <a:bodyPr>
            <a:spAutoFit/>
          </a:bodyPr>
          <a:p>
            <a:pPr algn="l">
              <a:spcBef>
                <a:spcPct val="20000"/>
              </a:spcBef>
            </a:pPr>
            <a:r>
              <a:rPr sz="3200" dirty="0">
                <a:latin typeface="Times New Roman" panose="02020603050405020304" pitchFamily="18" charset="0"/>
              </a:rPr>
              <a:t>+ Đảng ra đời là sự chuẩn bị tất yếu đầu tiên, có tính chất quyết định cho những bước nhảy vọt mới của CMVN</a:t>
            </a:r>
            <a:endParaRPr sz="3200" dirty="0">
              <a:latin typeface="Times New Roman" panose="02020603050405020304" pitchFamily="18" charset="0"/>
            </a:endParaRPr>
          </a:p>
        </p:txBody>
      </p:sp>
      <p:sp>
        <p:nvSpPr>
          <p:cNvPr id="46086" name="Text Box 24"/>
          <p:cNvSpPr txBox="1"/>
          <p:nvPr/>
        </p:nvSpPr>
        <p:spPr>
          <a:xfrm>
            <a:off x="228600" y="838200"/>
            <a:ext cx="6400800" cy="521970"/>
          </a:xfrm>
          <a:prstGeom prst="rect">
            <a:avLst/>
          </a:prstGeom>
          <a:noFill/>
          <a:ln w="9525">
            <a:noFill/>
          </a:ln>
        </p:spPr>
        <p:txBody>
          <a:bodyPr>
            <a:spAutoFit/>
          </a:bodyPr>
          <a:p>
            <a:pPr algn="l"/>
            <a:r>
              <a:rPr sz="2800" b="1" dirty="0">
                <a:solidFill>
                  <a:srgbClr val="FFFF00"/>
                </a:solidFill>
                <a:latin typeface="Times New Roman" panose="02020603050405020304" pitchFamily="18" charset="0"/>
              </a:rPr>
              <a:t>d</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Ý nghĩa của việc thành lập Đảng</a:t>
            </a:r>
            <a:endParaRPr sz="2800" dirty="0">
              <a:latin typeface="Times New Roman" panose="02020603050405020304" pitchFamily="18" charset="0"/>
            </a:endParaRPr>
          </a:p>
        </p:txBody>
      </p:sp>
      <p:sp>
        <p:nvSpPr>
          <p:cNvPr id="46087" name="Text Box 25"/>
          <p:cNvSpPr txBox="1"/>
          <p:nvPr/>
        </p:nvSpPr>
        <p:spPr>
          <a:xfrm>
            <a:off x="228600" y="304800"/>
            <a:ext cx="4800600" cy="521970"/>
          </a:xfrm>
          <a:prstGeom prst="rect">
            <a:avLst/>
          </a:prstGeom>
          <a:noFill/>
          <a:ln w="9525">
            <a:noFill/>
          </a:ln>
        </p:spPr>
        <p:txBody>
          <a:bodyPr>
            <a:spAutoFit/>
          </a:bodyPr>
          <a:p>
            <a:pPr algn="l">
              <a:spcBef>
                <a:spcPct val="50000"/>
              </a:spcBef>
            </a:pPr>
            <a:r>
              <a:rPr sz="2800" b="1" dirty="0">
                <a:solidFill>
                  <a:srgbClr val="FFFF00"/>
                </a:solidFill>
                <a:latin typeface="Times New Roman" panose="02020603050405020304" pitchFamily="18" charset="0"/>
              </a:rPr>
              <a:t>2</a:t>
            </a:r>
            <a:r>
              <a:rPr lang="en-US" sz="2800" b="1" dirty="0">
                <a:solidFill>
                  <a:srgbClr val="FFFF00"/>
                </a:solidFill>
                <a:latin typeface="Times New Roman" panose="02020603050405020304" pitchFamily="18" charset="0"/>
              </a:rPr>
              <a:t>.</a:t>
            </a:r>
            <a:r>
              <a:rPr sz="2800" b="1" dirty="0">
                <a:solidFill>
                  <a:srgbClr val="FFFF00"/>
                </a:solidFill>
                <a:latin typeface="Times New Roman" panose="02020603050405020304" pitchFamily="18" charset="0"/>
              </a:rPr>
              <a:t> </a:t>
            </a:r>
            <a:r>
              <a:rPr sz="2800" b="1" u="sng" dirty="0">
                <a:solidFill>
                  <a:srgbClr val="FFFF00"/>
                </a:solidFill>
                <a:latin typeface="Times New Roman" panose="02020603050405020304" pitchFamily="18" charset="0"/>
              </a:rPr>
              <a:t>Hội nghị thành lập Đảng</a:t>
            </a:r>
            <a:endParaRPr sz="2800" b="1" u="sng" dirty="0">
              <a:solidFill>
                <a:srgbClr val="FFFF00"/>
              </a:solidFill>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9410"/>
                                        </p:tgtEl>
                                        <p:attrNameLst>
                                          <p:attrName>style.visibility</p:attrName>
                                        </p:attrNameLst>
                                      </p:cBhvr>
                                      <p:to>
                                        <p:strVal val="visible"/>
                                      </p:to>
                                    </p:set>
                                    <p:anim calcmode="discrete" valueType="clr">
                                      <p:cBhvr override="childStyle">
                                        <p:cTn id="7" dur="80"/>
                                        <p:tgtEl>
                                          <p:spTgt spid="594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9410"/>
                                        </p:tgtEl>
                                        <p:attrNameLst>
                                          <p:attrName>fillcolor</p:attrName>
                                        </p:attrNameLst>
                                      </p:cBhvr>
                                      <p:tavLst>
                                        <p:tav tm="0">
                                          <p:val>
                                            <p:clrVal>
                                              <a:schemeClr val="accent2"/>
                                            </p:clrVal>
                                          </p:val>
                                        </p:tav>
                                        <p:tav tm="50000">
                                          <p:val>
                                            <p:clrVal>
                                              <a:schemeClr val="hlink"/>
                                            </p:clrVal>
                                          </p:val>
                                        </p:tav>
                                      </p:tavLst>
                                    </p:anim>
                                    <p:set>
                                      <p:cBhvr>
                                        <p:cTn id="9" dur="80"/>
                                        <p:tgtEl>
                                          <p:spTgt spid="594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59411"/>
                                        </p:tgtEl>
                                        <p:attrNameLst>
                                          <p:attrName>style.visibility</p:attrName>
                                        </p:attrNameLst>
                                      </p:cBhvr>
                                      <p:to>
                                        <p:strVal val="visible"/>
                                      </p:to>
                                    </p:set>
                                    <p:animEffect transition="in" filter="fade">
                                      <p:cBhvr>
                                        <p:cTn id="14" dur="1000"/>
                                        <p:tgtEl>
                                          <p:spTgt spid="59411"/>
                                        </p:tgtEl>
                                      </p:cBhvr>
                                    </p:animEffect>
                                    <p:anim calcmode="lin" valueType="num">
                                      <p:cBhvr>
                                        <p:cTn id="15" dur="1000" fill="hold"/>
                                        <p:tgtEl>
                                          <p:spTgt spid="59411"/>
                                        </p:tgtEl>
                                        <p:attrNameLst>
                                          <p:attrName>ppt_x</p:attrName>
                                        </p:attrNameLst>
                                      </p:cBhvr>
                                      <p:tavLst>
                                        <p:tav tm="0">
                                          <p:val>
                                            <p:strVal val="#ppt_x-.1"/>
                                          </p:val>
                                        </p:tav>
                                        <p:tav tm="100000">
                                          <p:val>
                                            <p:strVal val="#ppt_x"/>
                                          </p:val>
                                        </p:tav>
                                      </p:tavLst>
                                    </p:anim>
                                    <p:anim calcmode="lin" valueType="num">
                                      <p:cBhvr>
                                        <p:cTn id="16" dur="1000" fill="hold"/>
                                        <p:tgtEl>
                                          <p:spTgt spid="5941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59412"/>
                                        </p:tgtEl>
                                        <p:attrNameLst>
                                          <p:attrName>style.visibility</p:attrName>
                                        </p:attrNameLst>
                                      </p:cBhvr>
                                      <p:to>
                                        <p:strVal val="visible"/>
                                      </p:to>
                                    </p:set>
                                    <p:animEffect transition="in" filter="fade">
                                      <p:cBhvr>
                                        <p:cTn id="21" dur="1000"/>
                                        <p:tgtEl>
                                          <p:spTgt spid="59412"/>
                                        </p:tgtEl>
                                      </p:cBhvr>
                                    </p:animEffect>
                                    <p:anim calcmode="lin" valueType="num">
                                      <p:cBhvr>
                                        <p:cTn id="22" dur="1000" fill="hold"/>
                                        <p:tgtEl>
                                          <p:spTgt spid="59412"/>
                                        </p:tgtEl>
                                        <p:attrNameLst>
                                          <p:attrName>ppt_x</p:attrName>
                                        </p:attrNameLst>
                                      </p:cBhvr>
                                      <p:tavLst>
                                        <p:tav tm="0">
                                          <p:val>
                                            <p:strVal val="#ppt_x-.1"/>
                                          </p:val>
                                        </p:tav>
                                        <p:tav tm="100000">
                                          <p:val>
                                            <p:strVal val="#ppt_x"/>
                                          </p:val>
                                        </p:tav>
                                      </p:tavLst>
                                    </p:anim>
                                    <p:anim calcmode="lin" valueType="num">
                                      <p:cBhvr>
                                        <p:cTn id="23" dur="1000" fill="hold"/>
                                        <p:tgtEl>
                                          <p:spTgt spid="59412"/>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59414"/>
                                        </p:tgtEl>
                                        <p:attrNameLst>
                                          <p:attrName>style.visibility</p:attrName>
                                        </p:attrNameLst>
                                      </p:cBhvr>
                                      <p:to>
                                        <p:strVal val="visible"/>
                                      </p:to>
                                    </p:set>
                                    <p:animEffect transition="in" filter="fade">
                                      <p:cBhvr>
                                        <p:cTn id="28" dur="1000"/>
                                        <p:tgtEl>
                                          <p:spTgt spid="59414"/>
                                        </p:tgtEl>
                                      </p:cBhvr>
                                    </p:animEffect>
                                    <p:anim calcmode="lin" valueType="num">
                                      <p:cBhvr>
                                        <p:cTn id="29" dur="1000" fill="hold"/>
                                        <p:tgtEl>
                                          <p:spTgt spid="59414"/>
                                        </p:tgtEl>
                                        <p:attrNameLst>
                                          <p:attrName>ppt_x</p:attrName>
                                        </p:attrNameLst>
                                      </p:cBhvr>
                                      <p:tavLst>
                                        <p:tav tm="0">
                                          <p:val>
                                            <p:strVal val="#ppt_x-.1"/>
                                          </p:val>
                                        </p:tav>
                                        <p:tav tm="100000">
                                          <p:val>
                                            <p:strVal val="#ppt_x"/>
                                          </p:val>
                                        </p:tav>
                                      </p:tavLst>
                                    </p:anim>
                                    <p:anim calcmode="lin" valueType="num">
                                      <p:cBhvr>
                                        <p:cTn id="30" dur="1000" fill="hold"/>
                                        <p:tgtEl>
                                          <p:spTgt spid="59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0" grpId="0"/>
      <p:bldP spid="59411" grpId="0"/>
      <p:bldP spid="59412" grpId="0"/>
      <p:bldP spid="594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p:nvPr/>
        </p:nvSpPr>
        <p:spPr>
          <a:xfrm>
            <a:off x="5645150" y="5705475"/>
            <a:ext cx="3122613" cy="698500"/>
          </a:xfrm>
          <a:prstGeom prst="rect">
            <a:avLst/>
          </a:prstGeom>
          <a:solidFill>
            <a:srgbClr val="FFFFCC"/>
          </a:solidFill>
          <a:ln w="28575" cap="flat" cmpd="sng">
            <a:solidFill>
              <a:srgbClr val="FF0000"/>
            </a:solidFill>
            <a:prstDash val="solid"/>
            <a:miter/>
            <a:headEnd type="none" w="med" len="med"/>
            <a:tailEnd type="none" w="med" len="med"/>
          </a:ln>
        </p:spPr>
        <p:txBody>
          <a:bodyPr wrap="none" anchor="ctr" anchorCtr="0"/>
          <a:p>
            <a:r>
              <a:rPr sz="2800" dirty="0">
                <a:solidFill>
                  <a:srgbClr val="002060"/>
                </a:solidFill>
                <a:latin typeface="Arial" panose="020B0604020202020204" pitchFamily="34" charset="0"/>
              </a:rPr>
              <a:t>Tân Việt CMĐ</a:t>
            </a:r>
            <a:endParaRPr sz="2800" dirty="0">
              <a:solidFill>
                <a:srgbClr val="002060"/>
              </a:solidFill>
              <a:latin typeface="Arial" panose="020B0604020202020204" pitchFamily="34" charset="0"/>
            </a:endParaRPr>
          </a:p>
        </p:txBody>
      </p:sp>
      <p:sp>
        <p:nvSpPr>
          <p:cNvPr id="87043" name="Rectangle 3"/>
          <p:cNvSpPr/>
          <p:nvPr/>
        </p:nvSpPr>
        <p:spPr>
          <a:xfrm>
            <a:off x="558800" y="5726113"/>
            <a:ext cx="2862263" cy="712787"/>
          </a:xfrm>
          <a:prstGeom prst="rect">
            <a:avLst/>
          </a:prstGeom>
          <a:solidFill>
            <a:srgbClr val="FFFFCC"/>
          </a:solidFill>
          <a:ln w="28575" cap="flat" cmpd="sng">
            <a:solidFill>
              <a:srgbClr val="FF0000"/>
            </a:solidFill>
            <a:prstDash val="solid"/>
            <a:miter/>
            <a:headEnd type="none" w="med" len="med"/>
            <a:tailEnd type="none" w="med" len="med"/>
          </a:ln>
        </p:spPr>
        <p:txBody>
          <a:bodyPr wrap="none" anchor="ctr" anchorCtr="0"/>
          <a:p>
            <a:r>
              <a:rPr sz="2800" dirty="0">
                <a:solidFill>
                  <a:srgbClr val="002060"/>
                </a:solidFill>
                <a:latin typeface="Arial" panose="020B0604020202020204" pitchFamily="34" charset="0"/>
              </a:rPr>
              <a:t>Hội VNCMTN</a:t>
            </a:r>
            <a:endParaRPr sz="2800" dirty="0">
              <a:solidFill>
                <a:srgbClr val="002060"/>
              </a:solidFill>
              <a:latin typeface="Arial" panose="020B0604020202020204" pitchFamily="34" charset="0"/>
            </a:endParaRPr>
          </a:p>
        </p:txBody>
      </p:sp>
      <p:sp>
        <p:nvSpPr>
          <p:cNvPr id="87044" name="Oval 4"/>
          <p:cNvSpPr/>
          <p:nvPr/>
        </p:nvSpPr>
        <p:spPr>
          <a:xfrm>
            <a:off x="685800" y="3932238"/>
            <a:ext cx="1724025" cy="1093787"/>
          </a:xfrm>
          <a:prstGeom prst="ellipse">
            <a:avLst/>
          </a:prstGeom>
          <a:solidFill>
            <a:schemeClr val="hlink"/>
          </a:solidFill>
          <a:ln w="28575" cap="flat" cmpd="sng">
            <a:solidFill>
              <a:srgbClr val="FF0000"/>
            </a:solidFill>
            <a:prstDash val="solid"/>
            <a:headEnd type="none" w="med" len="med"/>
            <a:tailEnd type="none" w="med" len="med"/>
          </a:ln>
        </p:spPr>
        <p:txBody>
          <a:bodyPr wrap="none" anchor="ctr" anchorCtr="0"/>
          <a:p>
            <a:endParaRPr sz="2400" dirty="0">
              <a:latin typeface="VNI-Vari" pitchFamily="2" charset="0"/>
            </a:endParaRPr>
          </a:p>
          <a:p>
            <a:r>
              <a:rPr sz="2400" dirty="0">
                <a:solidFill>
                  <a:srgbClr val="002060"/>
                </a:solidFill>
                <a:latin typeface="Arial" panose="020B0604020202020204" pitchFamily="34" charset="0"/>
              </a:rPr>
              <a:t>Chi bộ CS</a:t>
            </a:r>
            <a:endParaRPr sz="2400" dirty="0">
              <a:solidFill>
                <a:srgbClr val="002060"/>
              </a:solidFill>
              <a:latin typeface="Arial" panose="020B0604020202020204" pitchFamily="34" charset="0"/>
            </a:endParaRPr>
          </a:p>
          <a:p>
            <a:r>
              <a:rPr lang="vi-VN" altLang="x-none" sz="2400" dirty="0">
                <a:solidFill>
                  <a:srgbClr val="002060"/>
                </a:solidFill>
                <a:latin typeface="Arial" panose="020B0604020202020204" pitchFamily="34" charset="0"/>
              </a:rPr>
              <a:t>đầu tiên</a:t>
            </a:r>
            <a:endParaRPr lang="vi-VN" altLang="x-none" sz="2400" dirty="0">
              <a:solidFill>
                <a:srgbClr val="002060"/>
              </a:solidFill>
              <a:latin typeface="Arial" panose="020B0604020202020204" pitchFamily="34" charset="0"/>
            </a:endParaRPr>
          </a:p>
          <a:p>
            <a:endParaRPr sz="2400" dirty="0">
              <a:solidFill>
                <a:schemeClr val="accent2"/>
              </a:solidFill>
              <a:latin typeface="VNI-Vari" pitchFamily="2" charset="0"/>
            </a:endParaRPr>
          </a:p>
        </p:txBody>
      </p:sp>
      <p:sp>
        <p:nvSpPr>
          <p:cNvPr id="87045" name="Line 5"/>
          <p:cNvSpPr/>
          <p:nvPr/>
        </p:nvSpPr>
        <p:spPr>
          <a:xfrm flipH="1" flipV="1">
            <a:off x="1944688" y="5149850"/>
            <a:ext cx="276225" cy="493713"/>
          </a:xfrm>
          <a:prstGeom prst="line">
            <a:avLst/>
          </a:prstGeom>
          <a:ln w="57150" cap="flat" cmpd="sng">
            <a:solidFill>
              <a:schemeClr val="tx1"/>
            </a:solidFill>
            <a:prstDash val="solid"/>
            <a:headEnd type="none" w="med" len="med"/>
            <a:tailEnd type="triangle" w="med" len="med"/>
          </a:ln>
        </p:spPr>
      </p:sp>
      <p:sp>
        <p:nvSpPr>
          <p:cNvPr id="87046" name="Line 6"/>
          <p:cNvSpPr/>
          <p:nvPr/>
        </p:nvSpPr>
        <p:spPr>
          <a:xfrm flipH="1" flipV="1">
            <a:off x="1219200" y="3322638"/>
            <a:ext cx="260350" cy="552450"/>
          </a:xfrm>
          <a:prstGeom prst="line">
            <a:avLst/>
          </a:prstGeom>
          <a:ln w="57150" cap="flat" cmpd="sng">
            <a:solidFill>
              <a:schemeClr val="tx1"/>
            </a:solidFill>
            <a:prstDash val="solid"/>
            <a:headEnd type="none" w="med" len="med"/>
            <a:tailEnd type="triangle" w="med" len="med"/>
          </a:ln>
        </p:spPr>
      </p:sp>
      <p:sp>
        <p:nvSpPr>
          <p:cNvPr id="87047" name="Line 7"/>
          <p:cNvSpPr/>
          <p:nvPr/>
        </p:nvSpPr>
        <p:spPr>
          <a:xfrm flipV="1">
            <a:off x="2466975" y="3324225"/>
            <a:ext cx="1843088" cy="2306638"/>
          </a:xfrm>
          <a:prstGeom prst="line">
            <a:avLst/>
          </a:prstGeom>
          <a:ln w="57150" cap="flat" cmpd="sng">
            <a:solidFill>
              <a:schemeClr val="tx1"/>
            </a:solidFill>
            <a:prstDash val="solid"/>
            <a:headEnd type="none" w="med" len="med"/>
            <a:tailEnd type="triangle" w="med" len="med"/>
          </a:ln>
        </p:spPr>
      </p:sp>
      <p:sp>
        <p:nvSpPr>
          <p:cNvPr id="87048" name="Line 8"/>
          <p:cNvSpPr/>
          <p:nvPr/>
        </p:nvSpPr>
        <p:spPr>
          <a:xfrm flipV="1">
            <a:off x="7097713" y="3279775"/>
            <a:ext cx="434975" cy="2308225"/>
          </a:xfrm>
          <a:prstGeom prst="line">
            <a:avLst/>
          </a:prstGeom>
          <a:ln w="57150" cap="flat" cmpd="sng">
            <a:solidFill>
              <a:schemeClr val="tx1"/>
            </a:solidFill>
            <a:prstDash val="solid"/>
            <a:headEnd type="none" w="med" len="med"/>
            <a:tailEnd type="triangle" w="med" len="med"/>
          </a:ln>
        </p:spPr>
      </p:sp>
      <p:sp>
        <p:nvSpPr>
          <p:cNvPr id="87049" name="Line 9"/>
          <p:cNvSpPr/>
          <p:nvPr/>
        </p:nvSpPr>
        <p:spPr>
          <a:xfrm flipV="1">
            <a:off x="3614738" y="6124575"/>
            <a:ext cx="1900237" cy="14288"/>
          </a:xfrm>
          <a:prstGeom prst="line">
            <a:avLst/>
          </a:prstGeom>
          <a:ln w="57150" cap="flat" cmpd="sng">
            <a:solidFill>
              <a:schemeClr val="tx1"/>
            </a:solidFill>
            <a:prstDash val="solid"/>
            <a:headEnd type="none" w="med" len="med"/>
            <a:tailEnd type="none" w="med" len="med"/>
          </a:ln>
        </p:spPr>
      </p:sp>
      <p:sp>
        <p:nvSpPr>
          <p:cNvPr id="47115" name="Text Box 11"/>
          <p:cNvSpPr txBox="1"/>
          <p:nvPr/>
        </p:nvSpPr>
        <p:spPr>
          <a:xfrm>
            <a:off x="623888" y="5500688"/>
            <a:ext cx="1117600" cy="641350"/>
          </a:xfrm>
          <a:prstGeom prst="rect">
            <a:avLst/>
          </a:prstGeom>
          <a:noFill/>
          <a:ln w="9525">
            <a:noFill/>
          </a:ln>
        </p:spPr>
        <p:txBody>
          <a:bodyPr>
            <a:spAutoFit/>
          </a:bodyPr>
          <a:p>
            <a:pPr algn="l">
              <a:spcBef>
                <a:spcPct val="50000"/>
              </a:spcBef>
            </a:pPr>
            <a:endParaRPr lang="vi-VN" altLang="x-none" sz="3600" dirty="0">
              <a:latin typeface="VNI-Vari" pitchFamily="2" charset="0"/>
            </a:endParaRPr>
          </a:p>
        </p:txBody>
      </p:sp>
      <p:sp>
        <p:nvSpPr>
          <p:cNvPr id="87052" name="Text Box 12"/>
          <p:cNvSpPr txBox="1"/>
          <p:nvPr/>
        </p:nvSpPr>
        <p:spPr>
          <a:xfrm>
            <a:off x="465138" y="5094288"/>
            <a:ext cx="1160462" cy="366712"/>
          </a:xfrm>
          <a:prstGeom prst="rect">
            <a:avLst/>
          </a:prstGeom>
          <a:noFill/>
          <a:ln w="9525">
            <a:noFill/>
          </a:ln>
        </p:spPr>
        <p:txBody>
          <a:bodyPr>
            <a:spAutoFit/>
          </a:bodyPr>
          <a:p>
            <a:r>
              <a:rPr dirty="0">
                <a:latin typeface="Arial" panose="020B0604020202020204" pitchFamily="34" charset="0"/>
              </a:rPr>
              <a:t>Bắc kỳ </a:t>
            </a:r>
            <a:endParaRPr dirty="0">
              <a:latin typeface="Arial" panose="020B0604020202020204" pitchFamily="34" charset="0"/>
            </a:endParaRPr>
          </a:p>
        </p:txBody>
      </p:sp>
      <p:sp>
        <p:nvSpPr>
          <p:cNvPr id="87053" name="Text Box 13"/>
          <p:cNvSpPr txBox="1"/>
          <p:nvPr/>
        </p:nvSpPr>
        <p:spPr>
          <a:xfrm>
            <a:off x="2362200" y="4122738"/>
            <a:ext cx="1189038" cy="366712"/>
          </a:xfrm>
          <a:prstGeom prst="rect">
            <a:avLst/>
          </a:prstGeom>
          <a:noFill/>
          <a:ln w="9525">
            <a:noFill/>
          </a:ln>
        </p:spPr>
        <p:txBody>
          <a:bodyPr>
            <a:spAutoFit/>
          </a:bodyPr>
          <a:p>
            <a:r>
              <a:rPr lang="vi-VN" altLang="x-none" dirty="0">
                <a:latin typeface="Arial" panose="020B0604020202020204" pitchFamily="34" charset="0"/>
              </a:rPr>
              <a:t>7 người</a:t>
            </a:r>
            <a:endParaRPr lang="vi-VN" altLang="x-none" dirty="0">
              <a:latin typeface="Arial" panose="020B0604020202020204" pitchFamily="34" charset="0"/>
            </a:endParaRPr>
          </a:p>
        </p:txBody>
      </p:sp>
      <p:sp>
        <p:nvSpPr>
          <p:cNvPr id="87054" name="Text Box 14"/>
          <p:cNvSpPr txBox="1"/>
          <p:nvPr/>
        </p:nvSpPr>
        <p:spPr>
          <a:xfrm>
            <a:off x="304800" y="4800600"/>
            <a:ext cx="1174750" cy="368300"/>
          </a:xfrm>
          <a:prstGeom prst="rect">
            <a:avLst/>
          </a:prstGeom>
          <a:noFill/>
          <a:ln w="9525">
            <a:noFill/>
          </a:ln>
        </p:spPr>
        <p:txBody>
          <a:bodyPr wrap="square">
            <a:spAutoFit/>
          </a:bodyPr>
          <a:p>
            <a:pPr algn="l">
              <a:spcBef>
                <a:spcPct val="50000"/>
              </a:spcBef>
            </a:pPr>
            <a:r>
              <a:rPr dirty="0">
                <a:latin typeface="VNI-Vari" pitchFamily="2" charset="0"/>
              </a:rPr>
              <a:t>3.1929</a:t>
            </a:r>
            <a:endParaRPr dirty="0">
              <a:latin typeface="VNI-Vari" pitchFamily="2" charset="0"/>
            </a:endParaRPr>
          </a:p>
        </p:txBody>
      </p:sp>
      <p:sp>
        <p:nvSpPr>
          <p:cNvPr id="87055" name="Text Box 15"/>
          <p:cNvSpPr txBox="1"/>
          <p:nvPr/>
        </p:nvSpPr>
        <p:spPr>
          <a:xfrm>
            <a:off x="1684655" y="3481705"/>
            <a:ext cx="1191260" cy="368300"/>
          </a:xfrm>
          <a:prstGeom prst="rect">
            <a:avLst/>
          </a:prstGeom>
          <a:noFill/>
          <a:ln w="9525">
            <a:noFill/>
          </a:ln>
        </p:spPr>
        <p:txBody>
          <a:bodyPr wrap="square">
            <a:spAutoFit/>
          </a:bodyPr>
          <a:p>
            <a:pPr algn="l">
              <a:spcBef>
                <a:spcPct val="50000"/>
              </a:spcBef>
            </a:pPr>
            <a:r>
              <a:rPr dirty="0">
                <a:latin typeface="VNI-Vari" pitchFamily="2" charset="0"/>
              </a:rPr>
              <a:t>6.1929</a:t>
            </a:r>
            <a:endParaRPr dirty="0">
              <a:latin typeface="VNI-Vari" pitchFamily="2" charset="0"/>
            </a:endParaRPr>
          </a:p>
        </p:txBody>
      </p:sp>
      <p:sp>
        <p:nvSpPr>
          <p:cNvPr id="87056" name="Text Box 16"/>
          <p:cNvSpPr txBox="1"/>
          <p:nvPr/>
        </p:nvSpPr>
        <p:spPr>
          <a:xfrm>
            <a:off x="4419600" y="3343275"/>
            <a:ext cx="1346835" cy="368300"/>
          </a:xfrm>
          <a:prstGeom prst="rect">
            <a:avLst/>
          </a:prstGeom>
          <a:noFill/>
          <a:ln w="9525">
            <a:noFill/>
          </a:ln>
        </p:spPr>
        <p:txBody>
          <a:bodyPr wrap="square">
            <a:spAutoFit/>
          </a:bodyPr>
          <a:p>
            <a:pPr algn="l">
              <a:spcBef>
                <a:spcPct val="50000"/>
              </a:spcBef>
            </a:pPr>
            <a:r>
              <a:rPr dirty="0">
                <a:latin typeface="VNI-Vari" pitchFamily="2" charset="0"/>
              </a:rPr>
              <a:t>8.1929</a:t>
            </a:r>
            <a:endParaRPr dirty="0">
              <a:latin typeface="VNI-Vari" pitchFamily="2" charset="0"/>
            </a:endParaRPr>
          </a:p>
        </p:txBody>
      </p:sp>
      <p:sp>
        <p:nvSpPr>
          <p:cNvPr id="87057" name="Text Box 17"/>
          <p:cNvSpPr txBox="1"/>
          <p:nvPr/>
        </p:nvSpPr>
        <p:spPr>
          <a:xfrm>
            <a:off x="6019800" y="3564255"/>
            <a:ext cx="1333500" cy="368300"/>
          </a:xfrm>
          <a:prstGeom prst="rect">
            <a:avLst/>
          </a:prstGeom>
          <a:noFill/>
          <a:ln w="9525">
            <a:noFill/>
          </a:ln>
        </p:spPr>
        <p:txBody>
          <a:bodyPr wrap="square">
            <a:spAutoFit/>
          </a:bodyPr>
          <a:p>
            <a:pPr algn="l">
              <a:spcBef>
                <a:spcPct val="50000"/>
              </a:spcBef>
            </a:pPr>
            <a:r>
              <a:rPr dirty="0">
                <a:latin typeface="VNI-Vari" pitchFamily="2" charset="0"/>
              </a:rPr>
              <a:t>9.1929</a:t>
            </a:r>
            <a:endParaRPr dirty="0">
              <a:latin typeface="VNI-Vari" pitchFamily="2" charset="0"/>
            </a:endParaRPr>
          </a:p>
        </p:txBody>
      </p:sp>
      <p:sp>
        <p:nvSpPr>
          <p:cNvPr id="87058" name="Text Box 18"/>
          <p:cNvSpPr txBox="1"/>
          <p:nvPr/>
        </p:nvSpPr>
        <p:spPr>
          <a:xfrm>
            <a:off x="3440113" y="5676900"/>
            <a:ext cx="2133600" cy="461963"/>
          </a:xfrm>
          <a:prstGeom prst="rect">
            <a:avLst/>
          </a:prstGeom>
          <a:noFill/>
          <a:ln w="9525">
            <a:noFill/>
          </a:ln>
        </p:spPr>
        <p:txBody>
          <a:bodyPr>
            <a:spAutoFit/>
          </a:bodyPr>
          <a:p>
            <a:r>
              <a:rPr sz="2400" dirty="0">
                <a:latin typeface="Arial" panose="020B0604020202020204" pitchFamily="34" charset="0"/>
              </a:rPr>
              <a:t>“ vô sản hoá”</a:t>
            </a:r>
            <a:endParaRPr sz="2400" dirty="0">
              <a:latin typeface="Arial" panose="020B0604020202020204" pitchFamily="34" charset="0"/>
            </a:endParaRPr>
          </a:p>
        </p:txBody>
      </p:sp>
      <p:sp>
        <p:nvSpPr>
          <p:cNvPr id="87060" name="Text Box 20"/>
          <p:cNvSpPr txBox="1"/>
          <p:nvPr/>
        </p:nvSpPr>
        <p:spPr>
          <a:xfrm>
            <a:off x="990600" y="5358130"/>
            <a:ext cx="1233805" cy="368300"/>
          </a:xfrm>
          <a:prstGeom prst="rect">
            <a:avLst/>
          </a:prstGeom>
          <a:noFill/>
          <a:ln w="9525">
            <a:noFill/>
          </a:ln>
        </p:spPr>
        <p:txBody>
          <a:bodyPr wrap="square">
            <a:spAutoFit/>
          </a:bodyPr>
          <a:p>
            <a:pPr algn="l">
              <a:spcBef>
                <a:spcPct val="50000"/>
              </a:spcBef>
            </a:pPr>
            <a:r>
              <a:rPr dirty="0">
                <a:latin typeface="VNI-Vari" pitchFamily="2" charset="0"/>
              </a:rPr>
              <a:t>6.1925</a:t>
            </a:r>
            <a:endParaRPr dirty="0">
              <a:latin typeface="VNI-Vari" pitchFamily="2" charset="0"/>
            </a:endParaRPr>
          </a:p>
        </p:txBody>
      </p:sp>
      <p:sp>
        <p:nvSpPr>
          <p:cNvPr id="87061" name="Text Box 21"/>
          <p:cNvSpPr txBox="1"/>
          <p:nvPr/>
        </p:nvSpPr>
        <p:spPr>
          <a:xfrm>
            <a:off x="7315200" y="5332413"/>
            <a:ext cx="1030288" cy="366712"/>
          </a:xfrm>
          <a:prstGeom prst="rect">
            <a:avLst/>
          </a:prstGeom>
          <a:noFill/>
          <a:ln w="9525">
            <a:noFill/>
          </a:ln>
        </p:spPr>
        <p:txBody>
          <a:bodyPr>
            <a:spAutoFit/>
          </a:bodyPr>
          <a:p>
            <a:pPr algn="l">
              <a:spcBef>
                <a:spcPct val="50000"/>
              </a:spcBef>
            </a:pPr>
            <a:r>
              <a:rPr dirty="0">
                <a:latin typeface="VNI-Vari" pitchFamily="2" charset="0"/>
              </a:rPr>
              <a:t>7.1928</a:t>
            </a:r>
            <a:endParaRPr dirty="0">
              <a:latin typeface="VNI-Vari" pitchFamily="2" charset="0"/>
            </a:endParaRPr>
          </a:p>
        </p:txBody>
      </p:sp>
      <p:sp>
        <p:nvSpPr>
          <p:cNvPr id="87062" name="Text Box 22"/>
          <p:cNvSpPr txBox="1"/>
          <p:nvPr/>
        </p:nvSpPr>
        <p:spPr>
          <a:xfrm>
            <a:off x="6418263" y="2441575"/>
            <a:ext cx="2725737" cy="830263"/>
          </a:xfrm>
          <a:prstGeom prst="rect">
            <a:avLst/>
          </a:prstGeom>
          <a:solidFill>
            <a:srgbClr val="FFFFCC"/>
          </a:solidFill>
          <a:ln w="28575" cap="flat" cmpd="sng">
            <a:solidFill>
              <a:srgbClr val="FF0000"/>
            </a:solidFill>
            <a:prstDash val="solid"/>
            <a:miter/>
            <a:headEnd type="none" w="med" len="med"/>
            <a:tailEnd type="none" w="med" len="med"/>
          </a:ln>
        </p:spPr>
        <p:txBody>
          <a:bodyPr>
            <a:spAutoFit/>
          </a:bodyPr>
          <a:p>
            <a:pPr algn="l">
              <a:spcBef>
                <a:spcPct val="50000"/>
              </a:spcBef>
            </a:pPr>
            <a:r>
              <a:rPr sz="2400" dirty="0">
                <a:solidFill>
                  <a:schemeClr val="accent2"/>
                </a:solidFill>
                <a:latin typeface="VNI-Vari" pitchFamily="2" charset="0"/>
              </a:rPr>
              <a:t> </a:t>
            </a:r>
            <a:r>
              <a:rPr lang="vi-VN" altLang="x-none" sz="2400" dirty="0">
                <a:solidFill>
                  <a:srgbClr val="002060"/>
                </a:solidFill>
                <a:latin typeface="Arial" panose="020B0604020202020204" pitchFamily="34" charset="0"/>
              </a:rPr>
              <a:t>ĐÔNG DƯƠNG CS LIÊN ĐOÀN</a:t>
            </a:r>
            <a:endParaRPr sz="2400" dirty="0">
              <a:solidFill>
                <a:srgbClr val="002060"/>
              </a:solidFill>
              <a:latin typeface="VNI-Vari" pitchFamily="2" charset="0"/>
            </a:endParaRPr>
          </a:p>
        </p:txBody>
      </p:sp>
      <p:sp>
        <p:nvSpPr>
          <p:cNvPr id="87063" name="Text Box 23"/>
          <p:cNvSpPr txBox="1"/>
          <p:nvPr/>
        </p:nvSpPr>
        <p:spPr>
          <a:xfrm>
            <a:off x="3505200" y="2425700"/>
            <a:ext cx="2797175" cy="850900"/>
          </a:xfrm>
          <a:prstGeom prst="rect">
            <a:avLst/>
          </a:prstGeom>
          <a:solidFill>
            <a:srgbClr val="FFFFCC"/>
          </a:solidFill>
          <a:ln w="28575" cap="flat" cmpd="sng">
            <a:solidFill>
              <a:srgbClr val="FF0000"/>
            </a:solidFill>
            <a:prstDash val="solid"/>
            <a:miter/>
            <a:headEnd type="none" w="med" len="med"/>
            <a:tailEnd type="none" w="med" len="med"/>
          </a:ln>
        </p:spPr>
        <p:txBody>
          <a:bodyPr>
            <a:spAutoFit/>
          </a:bodyPr>
          <a:p>
            <a:pPr algn="l">
              <a:spcBef>
                <a:spcPct val="50000"/>
              </a:spcBef>
            </a:pPr>
            <a:r>
              <a:rPr sz="2400" dirty="0">
                <a:solidFill>
                  <a:srgbClr val="002060"/>
                </a:solidFill>
                <a:latin typeface="VNI-Vari" pitchFamily="2" charset="0"/>
              </a:rPr>
              <a:t> </a:t>
            </a:r>
            <a:r>
              <a:rPr sz="2400" dirty="0">
                <a:solidFill>
                  <a:srgbClr val="002060"/>
                </a:solidFill>
                <a:latin typeface="Arial" panose="020B0604020202020204" pitchFamily="34" charset="0"/>
              </a:rPr>
              <a:t>AN NAM  CỘNG SẢN ĐẢNG</a:t>
            </a:r>
            <a:endParaRPr sz="2400" dirty="0">
              <a:solidFill>
                <a:srgbClr val="002060"/>
              </a:solidFill>
              <a:latin typeface="VNI-Vari" pitchFamily="2" charset="0"/>
            </a:endParaRPr>
          </a:p>
        </p:txBody>
      </p:sp>
      <p:sp>
        <p:nvSpPr>
          <p:cNvPr id="87064" name="Text Box 24"/>
          <p:cNvSpPr txBox="1"/>
          <p:nvPr/>
        </p:nvSpPr>
        <p:spPr>
          <a:xfrm>
            <a:off x="306388" y="2286000"/>
            <a:ext cx="2894012" cy="830263"/>
          </a:xfrm>
          <a:prstGeom prst="rect">
            <a:avLst/>
          </a:prstGeom>
          <a:solidFill>
            <a:srgbClr val="FFFFCC"/>
          </a:solidFill>
          <a:ln w="28575" cap="flat" cmpd="sng">
            <a:solidFill>
              <a:srgbClr val="FF0000"/>
            </a:solidFill>
            <a:prstDash val="solid"/>
            <a:miter/>
            <a:headEnd type="none" w="med" len="med"/>
            <a:tailEnd type="none" w="med" len="med"/>
          </a:ln>
        </p:spPr>
        <p:txBody>
          <a:bodyPr>
            <a:spAutoFit/>
          </a:bodyPr>
          <a:p>
            <a:pPr algn="l">
              <a:spcBef>
                <a:spcPct val="50000"/>
              </a:spcBef>
            </a:pPr>
            <a:r>
              <a:rPr sz="2400" dirty="0">
                <a:solidFill>
                  <a:srgbClr val="FF9900"/>
                </a:solidFill>
                <a:latin typeface="VNI-Vari" pitchFamily="2" charset="0"/>
              </a:rPr>
              <a:t> </a:t>
            </a:r>
            <a:r>
              <a:rPr lang="vi-VN" altLang="x-none" sz="2400" dirty="0">
                <a:solidFill>
                  <a:srgbClr val="002060"/>
                </a:solidFill>
                <a:latin typeface="Arial" panose="020B0604020202020204" pitchFamily="34" charset="0"/>
              </a:rPr>
              <a:t>ĐÔNG DƯƠNG CỘNG SẢN ĐẢNG</a:t>
            </a:r>
            <a:endParaRPr sz="2400" dirty="0">
              <a:solidFill>
                <a:srgbClr val="002060"/>
              </a:solidFill>
              <a:latin typeface="VNI-Vari" pitchFamily="2" charset="0"/>
            </a:endParaRPr>
          </a:p>
        </p:txBody>
      </p:sp>
      <p:sp>
        <p:nvSpPr>
          <p:cNvPr id="87065" name="Oval 25"/>
          <p:cNvSpPr/>
          <p:nvPr/>
        </p:nvSpPr>
        <p:spPr>
          <a:xfrm>
            <a:off x="3352800" y="990600"/>
            <a:ext cx="2349500" cy="1265238"/>
          </a:xfrm>
          <a:prstGeom prst="ellipse">
            <a:avLst/>
          </a:prstGeom>
          <a:solidFill>
            <a:srgbClr val="FF99CC"/>
          </a:solidFill>
          <a:ln w="28575" cap="flat" cmpd="sng">
            <a:solidFill>
              <a:srgbClr val="99FF33"/>
            </a:solidFill>
            <a:prstDash val="solid"/>
            <a:headEnd type="none" w="med" len="med"/>
            <a:tailEnd type="none" w="med" len="med"/>
          </a:ln>
        </p:spPr>
        <p:txBody>
          <a:bodyPr wrap="none" anchor="ctr" anchorCtr="0"/>
          <a:p>
            <a:r>
              <a:rPr sz="2400" dirty="0">
                <a:solidFill>
                  <a:srgbClr val="002060"/>
                </a:solidFill>
                <a:latin typeface="Arial" panose="020B0604020202020204" pitchFamily="34" charset="0"/>
              </a:rPr>
              <a:t>Đảng CSVN </a:t>
            </a:r>
            <a:endParaRPr sz="2400" dirty="0">
              <a:solidFill>
                <a:srgbClr val="002060"/>
              </a:solidFill>
              <a:latin typeface="Arial" panose="020B0604020202020204" pitchFamily="34" charset="0"/>
            </a:endParaRPr>
          </a:p>
          <a:p>
            <a:r>
              <a:rPr sz="2400" dirty="0">
                <a:solidFill>
                  <a:srgbClr val="002060"/>
                </a:solidFill>
                <a:latin typeface="Arial" panose="020B0604020202020204" pitchFamily="34" charset="0"/>
              </a:rPr>
              <a:t>6.1.1930 </a:t>
            </a:r>
            <a:endParaRPr sz="2400" dirty="0">
              <a:solidFill>
                <a:srgbClr val="002060"/>
              </a:solidFill>
              <a:latin typeface="Arial" panose="020B0604020202020204" pitchFamily="34" charset="0"/>
            </a:endParaRPr>
          </a:p>
        </p:txBody>
      </p:sp>
      <p:sp>
        <p:nvSpPr>
          <p:cNvPr id="87066" name="Line 26"/>
          <p:cNvSpPr/>
          <p:nvPr/>
        </p:nvSpPr>
        <p:spPr>
          <a:xfrm flipH="1" flipV="1">
            <a:off x="4587875" y="2089150"/>
            <a:ext cx="12700" cy="334963"/>
          </a:xfrm>
          <a:prstGeom prst="line">
            <a:avLst/>
          </a:prstGeom>
          <a:ln w="57150" cap="flat" cmpd="sng">
            <a:solidFill>
              <a:schemeClr val="tx1"/>
            </a:solidFill>
            <a:prstDash val="solid"/>
            <a:headEnd type="none" w="med" len="med"/>
            <a:tailEnd type="triangle" w="med" len="med"/>
          </a:ln>
        </p:spPr>
      </p:sp>
      <p:sp>
        <p:nvSpPr>
          <p:cNvPr id="87067" name="Line 27"/>
          <p:cNvSpPr/>
          <p:nvPr/>
        </p:nvSpPr>
        <p:spPr>
          <a:xfrm flipV="1">
            <a:off x="1524000" y="1814513"/>
            <a:ext cx="1974850" cy="465137"/>
          </a:xfrm>
          <a:prstGeom prst="line">
            <a:avLst/>
          </a:prstGeom>
          <a:ln w="57150" cap="flat" cmpd="sng">
            <a:solidFill>
              <a:schemeClr val="tx1"/>
            </a:solidFill>
            <a:prstDash val="solid"/>
            <a:headEnd type="none" w="med" len="med"/>
            <a:tailEnd type="triangle" w="med" len="med"/>
          </a:ln>
        </p:spPr>
      </p:sp>
      <p:sp>
        <p:nvSpPr>
          <p:cNvPr id="87068" name="Line 28"/>
          <p:cNvSpPr/>
          <p:nvPr/>
        </p:nvSpPr>
        <p:spPr>
          <a:xfrm flipH="1" flipV="1">
            <a:off x="5588000" y="1800225"/>
            <a:ext cx="1989138" cy="493713"/>
          </a:xfrm>
          <a:prstGeom prst="line">
            <a:avLst/>
          </a:prstGeom>
          <a:ln w="57150" cap="flat" cmpd="sng">
            <a:solidFill>
              <a:schemeClr val="tx1"/>
            </a:solidFill>
            <a:prstDash val="solid"/>
            <a:headEnd type="none" w="med" len="med"/>
            <a:tailEnd type="triangle" w="med" len="med"/>
          </a:ln>
        </p:spPr>
      </p:sp>
      <p:sp>
        <p:nvSpPr>
          <p:cNvPr id="47132" name="Text Box 30"/>
          <p:cNvSpPr txBox="1"/>
          <p:nvPr/>
        </p:nvSpPr>
        <p:spPr>
          <a:xfrm>
            <a:off x="1905000" y="228600"/>
            <a:ext cx="5334000" cy="519113"/>
          </a:xfrm>
          <a:prstGeom prst="rect">
            <a:avLst/>
          </a:prstGeom>
          <a:noFill/>
          <a:ln w="9525">
            <a:noFill/>
          </a:ln>
        </p:spPr>
        <p:txBody>
          <a:bodyPr>
            <a:spAutoFit/>
          </a:bodyPr>
          <a:p>
            <a:pPr>
              <a:spcBef>
                <a:spcPct val="50000"/>
              </a:spcBef>
            </a:pPr>
            <a:r>
              <a:rPr sz="2800" b="1" u="sng" dirty="0">
                <a:solidFill>
                  <a:srgbClr val="FFFF00"/>
                </a:solidFill>
                <a:latin typeface="Arial" panose="020B0604020202020204" pitchFamily="34" charset="0"/>
              </a:rPr>
              <a:t>CỦNG CỐ</a:t>
            </a:r>
            <a:endParaRPr sz="2800" b="1" u="sng" dirty="0">
              <a:solidFill>
                <a:srgbClr val="FFFF00"/>
              </a:solidFill>
              <a:latin typeface="Arial" panose="020B0604020202020204" pitchFamily="34" charset="0"/>
            </a:endParaRPr>
          </a:p>
        </p:txBody>
      </p:sp>
      <p:pic>
        <p:nvPicPr>
          <p:cNvPr id="47133" name="Picture 31" descr="tivfkyt"/>
          <p:cNvPicPr>
            <a:picLocks noChangeAspect="1"/>
          </p:cNvPicPr>
          <p:nvPr/>
        </p:nvPicPr>
        <p:blipFill>
          <a:blip r:embed="rId1"/>
          <a:stretch>
            <a:fillRect/>
          </a:stretch>
        </p:blipFill>
        <p:spPr>
          <a:xfrm>
            <a:off x="0" y="0"/>
            <a:ext cx="2667000" cy="1447800"/>
          </a:xfrm>
          <a:prstGeom prst="rect">
            <a:avLst/>
          </a:prstGeom>
          <a:noFill/>
          <a:ln w="9525">
            <a:noFill/>
          </a:ln>
        </p:spPr>
      </p:pic>
    </p:spTree>
  </p:cSld>
  <p:clrMapOvr>
    <a:overrideClrMapping bg1="dk2" tx1="lt1" bg2="dk1"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p:cTn id="7" dur="1000" fill="hold"/>
                                        <p:tgtEl>
                                          <p:spTgt spid="87043"/>
                                        </p:tgtEl>
                                        <p:attrNameLst>
                                          <p:attrName>ppt_x</p:attrName>
                                        </p:attrNameLst>
                                      </p:cBhvr>
                                      <p:tavLst>
                                        <p:tav tm="0">
                                          <p:val>
                                            <p:strVal val="#ppt_x-.2"/>
                                          </p:val>
                                        </p:tav>
                                        <p:tav tm="100000">
                                          <p:val>
                                            <p:strVal val="#ppt_x"/>
                                          </p:val>
                                        </p:tav>
                                      </p:tavLst>
                                    </p:anim>
                                    <p:anim calcmode="lin" valueType="num">
                                      <p:cBhvr>
                                        <p:cTn id="8" dur="1000" fill="hold"/>
                                        <p:tgtEl>
                                          <p:spTgt spid="87043"/>
                                        </p:tgtEl>
                                        <p:attrNameLst>
                                          <p:attrName>ppt_y</p:attrName>
                                        </p:attrNameLst>
                                      </p:cBhvr>
                                      <p:tavLst>
                                        <p:tav tm="0">
                                          <p:val>
                                            <p:strVal val="#ppt_y"/>
                                          </p:val>
                                        </p:tav>
                                        <p:tav tm="100000">
                                          <p:val>
                                            <p:strVal val="#ppt_y"/>
                                          </p:val>
                                        </p:tav>
                                      </p:tavLst>
                                    </p:anim>
                                    <p:animEffect transition="in" filter="wipe(right)" prLst="gradientSize: 0.1">
                                      <p:cBhvr>
                                        <p:cTn id="9" dur="1000"/>
                                        <p:tgtEl>
                                          <p:spTgt spid="8704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7042"/>
                                        </p:tgtEl>
                                        <p:attrNameLst>
                                          <p:attrName>style.visibility</p:attrName>
                                        </p:attrNameLst>
                                      </p:cBhvr>
                                      <p:to>
                                        <p:strVal val="visible"/>
                                      </p:to>
                                    </p:set>
                                    <p:anim calcmode="lin" valueType="num">
                                      <p:cBhvr>
                                        <p:cTn id="12" dur="1000" fill="hold"/>
                                        <p:tgtEl>
                                          <p:spTgt spid="87042"/>
                                        </p:tgtEl>
                                        <p:attrNameLst>
                                          <p:attrName>ppt_x</p:attrName>
                                        </p:attrNameLst>
                                      </p:cBhvr>
                                      <p:tavLst>
                                        <p:tav tm="0">
                                          <p:val>
                                            <p:strVal val="#ppt_x-.2"/>
                                          </p:val>
                                        </p:tav>
                                        <p:tav tm="100000">
                                          <p:val>
                                            <p:strVal val="#ppt_x"/>
                                          </p:val>
                                        </p:tav>
                                      </p:tavLst>
                                    </p:anim>
                                    <p:anim calcmode="lin" valueType="num">
                                      <p:cBhvr>
                                        <p:cTn id="13" dur="1000" fill="hold"/>
                                        <p:tgtEl>
                                          <p:spTgt spid="8704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704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87060"/>
                                        </p:tgtEl>
                                        <p:attrNameLst>
                                          <p:attrName>style.visibility</p:attrName>
                                        </p:attrNameLst>
                                      </p:cBhvr>
                                      <p:to>
                                        <p:strVal val="visible"/>
                                      </p:to>
                                    </p:set>
                                    <p:animEffect transition="in" filter="wipe(left)">
                                      <p:cBhvr>
                                        <p:cTn id="17" dur="1000"/>
                                        <p:tgtEl>
                                          <p:spTgt spid="87060"/>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87061"/>
                                        </p:tgtEl>
                                        <p:attrNameLst>
                                          <p:attrName>style.visibility</p:attrName>
                                        </p:attrNameLst>
                                      </p:cBhvr>
                                      <p:to>
                                        <p:strVal val="visible"/>
                                      </p:to>
                                    </p:set>
                                    <p:anim calcmode="lin" valueType="num">
                                      <p:cBhvr>
                                        <p:cTn id="20" dur="1000" fill="hold"/>
                                        <p:tgtEl>
                                          <p:spTgt spid="87061"/>
                                        </p:tgtEl>
                                        <p:attrNameLst>
                                          <p:attrName>ppt_x</p:attrName>
                                        </p:attrNameLst>
                                      </p:cBhvr>
                                      <p:tavLst>
                                        <p:tav tm="0">
                                          <p:val>
                                            <p:strVal val="#ppt_x-.2"/>
                                          </p:val>
                                        </p:tav>
                                        <p:tav tm="100000">
                                          <p:val>
                                            <p:strVal val="#ppt_x"/>
                                          </p:val>
                                        </p:tav>
                                      </p:tavLst>
                                    </p:anim>
                                    <p:anim calcmode="lin" valueType="num">
                                      <p:cBhvr>
                                        <p:cTn id="21" dur="1000" fill="hold"/>
                                        <p:tgtEl>
                                          <p:spTgt spid="87061"/>
                                        </p:tgtEl>
                                        <p:attrNameLst>
                                          <p:attrName>ppt_y</p:attrName>
                                        </p:attrNameLst>
                                      </p:cBhvr>
                                      <p:tavLst>
                                        <p:tav tm="0">
                                          <p:val>
                                            <p:strVal val="#ppt_y"/>
                                          </p:val>
                                        </p:tav>
                                        <p:tav tm="100000">
                                          <p:val>
                                            <p:strVal val="#ppt_y"/>
                                          </p:val>
                                        </p:tav>
                                      </p:tavLst>
                                    </p:anim>
                                    <p:animEffect transition="in" filter="wipe(right)" prLst="gradientSize: 0.1">
                                      <p:cBhvr>
                                        <p:cTn id="22" dur="1000"/>
                                        <p:tgtEl>
                                          <p:spTgt spid="870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7058"/>
                                        </p:tgtEl>
                                        <p:attrNameLst>
                                          <p:attrName>style.visibility</p:attrName>
                                        </p:attrNameLst>
                                      </p:cBhvr>
                                      <p:to>
                                        <p:strVal val="visible"/>
                                      </p:to>
                                    </p:set>
                                    <p:animEffect transition="in" filter="wipe(left)">
                                      <p:cBhvr>
                                        <p:cTn id="27" dur="1000"/>
                                        <p:tgtEl>
                                          <p:spTgt spid="87058"/>
                                        </p:tgtEl>
                                      </p:cBhvr>
                                    </p:animEffect>
                                  </p:childTnLst>
                                </p:cTn>
                              </p:par>
                              <p:par>
                                <p:cTn id="28" presetID="22" presetClass="entr" presetSubtype="8" fill="hold" nodeType="withEffect">
                                  <p:stCondLst>
                                    <p:cond delay="0"/>
                                  </p:stCondLst>
                                  <p:childTnLst>
                                    <p:set>
                                      <p:cBhvr>
                                        <p:cTn id="29" dur="1" fill="hold">
                                          <p:stCondLst>
                                            <p:cond delay="0"/>
                                          </p:stCondLst>
                                        </p:cTn>
                                        <p:tgtEl>
                                          <p:spTgt spid="87049"/>
                                        </p:tgtEl>
                                        <p:attrNameLst>
                                          <p:attrName>style.visibility</p:attrName>
                                        </p:attrNameLst>
                                      </p:cBhvr>
                                      <p:to>
                                        <p:strVal val="visible"/>
                                      </p:to>
                                    </p:set>
                                    <p:animEffect transition="in" filter="wipe(left)">
                                      <p:cBhvr>
                                        <p:cTn id="30" dur="1000"/>
                                        <p:tgtEl>
                                          <p:spTgt spid="8704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7045"/>
                                        </p:tgtEl>
                                        <p:attrNameLst>
                                          <p:attrName>style.visibility</p:attrName>
                                        </p:attrNameLst>
                                      </p:cBhvr>
                                      <p:to>
                                        <p:strVal val="visible"/>
                                      </p:to>
                                    </p:set>
                                    <p:animEffect transition="in" filter="wipe(down)">
                                      <p:cBhvr>
                                        <p:cTn id="35" dur="1000"/>
                                        <p:tgtEl>
                                          <p:spTgt spid="87045"/>
                                        </p:tgtEl>
                                      </p:cBhvr>
                                    </p:animEffect>
                                  </p:childTnLst>
                                </p:cTn>
                              </p:par>
                            </p:childTnLst>
                          </p:cTn>
                        </p:par>
                      </p:childTnLst>
                    </p:cTn>
                  </p:par>
                  <p:par>
                    <p:cTn id="36" fill="hold">
                      <p:stCondLst>
                        <p:cond delay="indefinite"/>
                      </p:stCondLst>
                      <p:childTnLst>
                        <p:par>
                          <p:cTn id="37" fill="hold">
                            <p:stCondLst>
                              <p:cond delay="0"/>
                            </p:stCondLst>
                            <p:childTnLst>
                              <p:par>
                                <p:cTn id="38" presetID="20" presetClass="entr" presetSubtype="0" fill="hold" grpId="0" nodeType="clickEffect">
                                  <p:stCondLst>
                                    <p:cond delay="0"/>
                                  </p:stCondLst>
                                  <p:childTnLst>
                                    <p:set>
                                      <p:cBhvr>
                                        <p:cTn id="39" dur="1" fill="hold">
                                          <p:stCondLst>
                                            <p:cond delay="0"/>
                                          </p:stCondLst>
                                        </p:cTn>
                                        <p:tgtEl>
                                          <p:spTgt spid="87044"/>
                                        </p:tgtEl>
                                        <p:attrNameLst>
                                          <p:attrName>style.visibility</p:attrName>
                                        </p:attrNameLst>
                                      </p:cBhvr>
                                      <p:to>
                                        <p:strVal val="visible"/>
                                      </p:to>
                                    </p:set>
                                    <p:animEffect transition="in" filter="wedge">
                                      <p:cBhvr>
                                        <p:cTn id="40" dur="2000"/>
                                        <p:tgtEl>
                                          <p:spTgt spid="87044"/>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87053"/>
                                        </p:tgtEl>
                                        <p:attrNameLst>
                                          <p:attrName>style.visibility</p:attrName>
                                        </p:attrNameLst>
                                      </p:cBhvr>
                                      <p:to>
                                        <p:strVal val="visible"/>
                                      </p:to>
                                    </p:set>
                                    <p:anim calcmode="lin" valueType="num">
                                      <p:cBhvr>
                                        <p:cTn id="43" dur="1000" fill="hold"/>
                                        <p:tgtEl>
                                          <p:spTgt spid="87053"/>
                                        </p:tgtEl>
                                        <p:attrNameLst>
                                          <p:attrName>ppt_x</p:attrName>
                                        </p:attrNameLst>
                                      </p:cBhvr>
                                      <p:tavLst>
                                        <p:tav tm="0">
                                          <p:val>
                                            <p:strVal val="#ppt_x-.2"/>
                                          </p:val>
                                        </p:tav>
                                        <p:tav tm="100000">
                                          <p:val>
                                            <p:strVal val="#ppt_x"/>
                                          </p:val>
                                        </p:tav>
                                      </p:tavLst>
                                    </p:anim>
                                    <p:anim calcmode="lin" valueType="num">
                                      <p:cBhvr>
                                        <p:cTn id="44" dur="1000" fill="hold"/>
                                        <p:tgtEl>
                                          <p:spTgt spid="8705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87053"/>
                                        </p:tgtEl>
                                      </p:cBhvr>
                                    </p:animEffect>
                                  </p:childTnLst>
                                </p:cTn>
                              </p:par>
                              <p:par>
                                <p:cTn id="46" presetID="23" presetClass="entr" presetSubtype="16" fill="hold" grpId="0" nodeType="withEffect">
                                  <p:stCondLst>
                                    <p:cond delay="0"/>
                                  </p:stCondLst>
                                  <p:childTnLst>
                                    <p:set>
                                      <p:cBhvr>
                                        <p:cTn id="47" dur="1" fill="hold">
                                          <p:stCondLst>
                                            <p:cond delay="0"/>
                                          </p:stCondLst>
                                        </p:cTn>
                                        <p:tgtEl>
                                          <p:spTgt spid="87054"/>
                                        </p:tgtEl>
                                        <p:attrNameLst>
                                          <p:attrName>style.visibility</p:attrName>
                                        </p:attrNameLst>
                                      </p:cBhvr>
                                      <p:to>
                                        <p:strVal val="visible"/>
                                      </p:to>
                                    </p:set>
                                    <p:anim calcmode="lin" valueType="num">
                                      <p:cBhvr>
                                        <p:cTn id="48" dur="500" fill="hold"/>
                                        <p:tgtEl>
                                          <p:spTgt spid="87054"/>
                                        </p:tgtEl>
                                        <p:attrNameLst>
                                          <p:attrName>ppt_w</p:attrName>
                                        </p:attrNameLst>
                                      </p:cBhvr>
                                      <p:tavLst>
                                        <p:tav tm="0">
                                          <p:val>
                                            <p:fltVal val="0.000000"/>
                                          </p:val>
                                        </p:tav>
                                        <p:tav tm="100000">
                                          <p:val>
                                            <p:strVal val="#ppt_w"/>
                                          </p:val>
                                        </p:tav>
                                      </p:tavLst>
                                    </p:anim>
                                    <p:anim calcmode="lin" valueType="num">
                                      <p:cBhvr>
                                        <p:cTn id="49" dur="500" fill="hold"/>
                                        <p:tgtEl>
                                          <p:spTgt spid="87054"/>
                                        </p:tgtEl>
                                        <p:attrNameLst>
                                          <p:attrName>ppt_h</p:attrName>
                                        </p:attrNameLst>
                                      </p:cBhvr>
                                      <p:tavLst>
                                        <p:tav tm="0">
                                          <p:val>
                                            <p:fltVal val="0.00000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87052"/>
                                        </p:tgtEl>
                                        <p:attrNameLst>
                                          <p:attrName>style.visibility</p:attrName>
                                        </p:attrNameLst>
                                      </p:cBhvr>
                                      <p:to>
                                        <p:strVal val="visible"/>
                                      </p:to>
                                    </p:set>
                                    <p:anim calcmode="lin" valueType="num">
                                      <p:cBhvr>
                                        <p:cTn id="52" dur="500" fill="hold"/>
                                        <p:tgtEl>
                                          <p:spTgt spid="87052"/>
                                        </p:tgtEl>
                                        <p:attrNameLst>
                                          <p:attrName>ppt_w</p:attrName>
                                        </p:attrNameLst>
                                      </p:cBhvr>
                                      <p:tavLst>
                                        <p:tav tm="0">
                                          <p:val>
                                            <p:fltVal val="0.000000"/>
                                          </p:val>
                                        </p:tav>
                                        <p:tav tm="100000">
                                          <p:val>
                                            <p:strVal val="#ppt_w"/>
                                          </p:val>
                                        </p:tav>
                                      </p:tavLst>
                                    </p:anim>
                                    <p:anim calcmode="lin" valueType="num">
                                      <p:cBhvr>
                                        <p:cTn id="53" dur="500" fill="hold"/>
                                        <p:tgtEl>
                                          <p:spTgt spid="87052"/>
                                        </p:tgtEl>
                                        <p:attrNameLst>
                                          <p:attrName>ppt_h</p:attrName>
                                        </p:attrNameLst>
                                      </p:cBhvr>
                                      <p:tavLst>
                                        <p:tav tm="0">
                                          <p:val>
                                            <p:fltVal val="0.00000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87046"/>
                                        </p:tgtEl>
                                        <p:attrNameLst>
                                          <p:attrName>style.visibility</p:attrName>
                                        </p:attrNameLst>
                                      </p:cBhvr>
                                      <p:to>
                                        <p:strVal val="visible"/>
                                      </p:to>
                                    </p:set>
                                    <p:animEffect transition="in" filter="wipe(down)">
                                      <p:cBhvr>
                                        <p:cTn id="58" dur="500"/>
                                        <p:tgtEl>
                                          <p:spTgt spid="87046"/>
                                        </p:tgtEl>
                                      </p:cBhvr>
                                    </p:animEffect>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87055"/>
                                        </p:tgtEl>
                                        <p:attrNameLst>
                                          <p:attrName>style.visibility</p:attrName>
                                        </p:attrNameLst>
                                      </p:cBhvr>
                                      <p:to>
                                        <p:strVal val="visible"/>
                                      </p:to>
                                    </p:set>
                                    <p:anim calcmode="lin" valueType="num">
                                      <p:cBhvr>
                                        <p:cTn id="63" dur="500" fill="hold"/>
                                        <p:tgtEl>
                                          <p:spTgt spid="87055"/>
                                        </p:tgtEl>
                                        <p:attrNameLst>
                                          <p:attrName>ppt_w</p:attrName>
                                        </p:attrNameLst>
                                      </p:cBhvr>
                                      <p:tavLst>
                                        <p:tav tm="0">
                                          <p:val>
                                            <p:fltVal val="0.000000"/>
                                          </p:val>
                                        </p:tav>
                                        <p:tav tm="100000">
                                          <p:val>
                                            <p:strVal val="#ppt_w"/>
                                          </p:val>
                                        </p:tav>
                                      </p:tavLst>
                                    </p:anim>
                                    <p:anim calcmode="lin" valueType="num">
                                      <p:cBhvr>
                                        <p:cTn id="64" dur="500" fill="hold"/>
                                        <p:tgtEl>
                                          <p:spTgt spid="87055"/>
                                        </p:tgtEl>
                                        <p:attrNameLst>
                                          <p:attrName>ppt_h</p:attrName>
                                        </p:attrNameLst>
                                      </p:cBhvr>
                                      <p:tavLst>
                                        <p:tav tm="0">
                                          <p:val>
                                            <p:fltVal val="0.000000"/>
                                          </p:val>
                                        </p:tav>
                                        <p:tav tm="100000">
                                          <p:val>
                                            <p:strVal val="#ppt_h"/>
                                          </p:val>
                                        </p:tav>
                                      </p:tavLst>
                                    </p:anim>
                                  </p:childTnLst>
                                </p:cTn>
                              </p:par>
                              <p:par>
                                <p:cTn id="65" presetID="20" presetClass="entr" presetSubtype="0" fill="hold" grpId="0" nodeType="withEffect">
                                  <p:stCondLst>
                                    <p:cond delay="0"/>
                                  </p:stCondLst>
                                  <p:childTnLst>
                                    <p:set>
                                      <p:cBhvr>
                                        <p:cTn id="66" dur="1" fill="hold">
                                          <p:stCondLst>
                                            <p:cond delay="0"/>
                                          </p:stCondLst>
                                        </p:cTn>
                                        <p:tgtEl>
                                          <p:spTgt spid="87064"/>
                                        </p:tgtEl>
                                        <p:attrNameLst>
                                          <p:attrName>style.visibility</p:attrName>
                                        </p:attrNameLst>
                                      </p:cBhvr>
                                      <p:to>
                                        <p:strVal val="visible"/>
                                      </p:to>
                                    </p:set>
                                    <p:animEffect transition="in" filter="wedge">
                                      <p:cBhvr>
                                        <p:cTn id="67" dur="1000"/>
                                        <p:tgtEl>
                                          <p:spTgt spid="87064"/>
                                        </p:tgtEl>
                                      </p:cBhvr>
                                    </p:animEffect>
                                  </p:childTnLst>
                                </p:cTn>
                              </p:par>
                              <p:par>
                                <p:cTn id="68" presetID="23" presetClass="entr" presetSubtype="16" fill="hold" grpId="0" nodeType="withEffect">
                                  <p:stCondLst>
                                    <p:cond delay="0"/>
                                  </p:stCondLst>
                                  <p:childTnLst>
                                    <p:set>
                                      <p:cBhvr>
                                        <p:cTn id="69" dur="1" fill="hold">
                                          <p:stCondLst>
                                            <p:cond delay="0"/>
                                          </p:stCondLst>
                                        </p:cTn>
                                        <p:tgtEl>
                                          <p:spTgt spid="87056"/>
                                        </p:tgtEl>
                                        <p:attrNameLst>
                                          <p:attrName>style.visibility</p:attrName>
                                        </p:attrNameLst>
                                      </p:cBhvr>
                                      <p:to>
                                        <p:strVal val="visible"/>
                                      </p:to>
                                    </p:set>
                                    <p:anim calcmode="lin" valueType="num">
                                      <p:cBhvr>
                                        <p:cTn id="70" dur="500" fill="hold"/>
                                        <p:tgtEl>
                                          <p:spTgt spid="87056"/>
                                        </p:tgtEl>
                                        <p:attrNameLst>
                                          <p:attrName>ppt_w</p:attrName>
                                        </p:attrNameLst>
                                      </p:cBhvr>
                                      <p:tavLst>
                                        <p:tav tm="0">
                                          <p:val>
                                            <p:fltVal val="0.000000"/>
                                          </p:val>
                                        </p:tav>
                                        <p:tav tm="100000">
                                          <p:val>
                                            <p:strVal val="#ppt_w"/>
                                          </p:val>
                                        </p:tav>
                                      </p:tavLst>
                                    </p:anim>
                                    <p:anim calcmode="lin" valueType="num">
                                      <p:cBhvr>
                                        <p:cTn id="71" dur="500" fill="hold"/>
                                        <p:tgtEl>
                                          <p:spTgt spid="87056"/>
                                        </p:tgtEl>
                                        <p:attrNameLst>
                                          <p:attrName>ppt_h</p:attrName>
                                        </p:attrNameLst>
                                      </p:cBhvr>
                                      <p:tavLst>
                                        <p:tav tm="0">
                                          <p:val>
                                            <p:fltVal val="0.00000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87047"/>
                                        </p:tgtEl>
                                        <p:attrNameLst>
                                          <p:attrName>style.visibility</p:attrName>
                                        </p:attrNameLst>
                                      </p:cBhvr>
                                      <p:to>
                                        <p:strVal val="visible"/>
                                      </p:to>
                                    </p:set>
                                    <p:animEffect transition="in" filter="wipe(down)">
                                      <p:cBhvr>
                                        <p:cTn id="76" dur="500"/>
                                        <p:tgtEl>
                                          <p:spTgt spid="87047"/>
                                        </p:tgtEl>
                                      </p:cBhvr>
                                    </p:animEffect>
                                  </p:childTnLst>
                                </p:cTn>
                              </p:par>
                            </p:childTnLst>
                          </p:cTn>
                        </p:par>
                      </p:childTnLst>
                    </p:cTn>
                  </p:par>
                  <p:par>
                    <p:cTn id="77" fill="hold">
                      <p:stCondLst>
                        <p:cond delay="indefinite"/>
                      </p:stCondLst>
                      <p:childTnLst>
                        <p:par>
                          <p:cTn id="78" fill="hold">
                            <p:stCondLst>
                              <p:cond delay="0"/>
                            </p:stCondLst>
                            <p:childTnLst>
                              <p:par>
                                <p:cTn id="79" presetID="20" presetClass="entr" presetSubtype="0" fill="hold" grpId="0" nodeType="clickEffect">
                                  <p:stCondLst>
                                    <p:cond delay="0"/>
                                  </p:stCondLst>
                                  <p:childTnLst>
                                    <p:set>
                                      <p:cBhvr>
                                        <p:cTn id="80" dur="1" fill="hold">
                                          <p:stCondLst>
                                            <p:cond delay="0"/>
                                          </p:stCondLst>
                                        </p:cTn>
                                        <p:tgtEl>
                                          <p:spTgt spid="87063"/>
                                        </p:tgtEl>
                                        <p:attrNameLst>
                                          <p:attrName>style.visibility</p:attrName>
                                        </p:attrNameLst>
                                      </p:cBhvr>
                                      <p:to>
                                        <p:strVal val="visible"/>
                                      </p:to>
                                    </p:set>
                                    <p:animEffect transition="in" filter="wedge">
                                      <p:cBhvr>
                                        <p:cTn id="81" dur="2000"/>
                                        <p:tgtEl>
                                          <p:spTgt spid="87063"/>
                                        </p:tgtEl>
                                      </p:cBhvr>
                                    </p:animEffect>
                                  </p:childTnLst>
                                </p:cTn>
                              </p:par>
                            </p:childTnLst>
                          </p:cTn>
                        </p:par>
                      </p:childTnLst>
                    </p:cTn>
                  </p:par>
                  <p:par>
                    <p:cTn id="82" fill="hold">
                      <p:stCondLst>
                        <p:cond delay="indefinite"/>
                      </p:stCondLst>
                      <p:childTnLst>
                        <p:par>
                          <p:cTn id="83" fill="hold">
                            <p:stCondLst>
                              <p:cond delay="0"/>
                            </p:stCondLst>
                            <p:childTnLst>
                              <p:par>
                                <p:cTn id="84" presetID="23" presetClass="entr" presetSubtype="16" fill="hold" grpId="0" nodeType="clickEffect">
                                  <p:stCondLst>
                                    <p:cond delay="0"/>
                                  </p:stCondLst>
                                  <p:childTnLst>
                                    <p:set>
                                      <p:cBhvr>
                                        <p:cTn id="85" dur="1" fill="hold">
                                          <p:stCondLst>
                                            <p:cond delay="0"/>
                                          </p:stCondLst>
                                        </p:cTn>
                                        <p:tgtEl>
                                          <p:spTgt spid="87057"/>
                                        </p:tgtEl>
                                        <p:attrNameLst>
                                          <p:attrName>style.visibility</p:attrName>
                                        </p:attrNameLst>
                                      </p:cBhvr>
                                      <p:to>
                                        <p:strVal val="visible"/>
                                      </p:to>
                                    </p:set>
                                    <p:anim calcmode="lin" valueType="num">
                                      <p:cBhvr>
                                        <p:cTn id="86" dur="500" fill="hold"/>
                                        <p:tgtEl>
                                          <p:spTgt spid="87057"/>
                                        </p:tgtEl>
                                        <p:attrNameLst>
                                          <p:attrName>ppt_w</p:attrName>
                                        </p:attrNameLst>
                                      </p:cBhvr>
                                      <p:tavLst>
                                        <p:tav tm="0">
                                          <p:val>
                                            <p:fltVal val="0.000000"/>
                                          </p:val>
                                        </p:tav>
                                        <p:tav tm="100000">
                                          <p:val>
                                            <p:strVal val="#ppt_w"/>
                                          </p:val>
                                        </p:tav>
                                      </p:tavLst>
                                    </p:anim>
                                    <p:anim calcmode="lin" valueType="num">
                                      <p:cBhvr>
                                        <p:cTn id="87" dur="500" fill="hold"/>
                                        <p:tgtEl>
                                          <p:spTgt spid="87057"/>
                                        </p:tgtEl>
                                        <p:attrNameLst>
                                          <p:attrName>ppt_h</p:attrName>
                                        </p:attrNameLst>
                                      </p:cBhvr>
                                      <p:tavLst>
                                        <p:tav tm="0">
                                          <p:val>
                                            <p:fltVal val="0.000000"/>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nodeType="clickEffect">
                                  <p:stCondLst>
                                    <p:cond delay="0"/>
                                  </p:stCondLst>
                                  <p:childTnLst>
                                    <p:set>
                                      <p:cBhvr>
                                        <p:cTn id="91" dur="1" fill="hold">
                                          <p:stCondLst>
                                            <p:cond delay="0"/>
                                          </p:stCondLst>
                                        </p:cTn>
                                        <p:tgtEl>
                                          <p:spTgt spid="87048"/>
                                        </p:tgtEl>
                                        <p:attrNameLst>
                                          <p:attrName>style.visibility</p:attrName>
                                        </p:attrNameLst>
                                      </p:cBhvr>
                                      <p:to>
                                        <p:strVal val="visible"/>
                                      </p:to>
                                    </p:set>
                                    <p:animEffect transition="in" filter="wipe(down)">
                                      <p:cBhvr>
                                        <p:cTn id="92" dur="500"/>
                                        <p:tgtEl>
                                          <p:spTgt spid="87048"/>
                                        </p:tgtEl>
                                      </p:cBhvr>
                                    </p:animEffect>
                                  </p:childTnLst>
                                </p:cTn>
                              </p:par>
                            </p:childTnLst>
                          </p:cTn>
                        </p:par>
                      </p:childTnLst>
                    </p:cTn>
                  </p:par>
                  <p:par>
                    <p:cTn id="93" fill="hold">
                      <p:stCondLst>
                        <p:cond delay="indefinite"/>
                      </p:stCondLst>
                      <p:childTnLst>
                        <p:par>
                          <p:cTn id="94" fill="hold">
                            <p:stCondLst>
                              <p:cond delay="0"/>
                            </p:stCondLst>
                            <p:childTnLst>
                              <p:par>
                                <p:cTn id="95" presetID="20" presetClass="entr" presetSubtype="0" fill="hold" grpId="0" nodeType="clickEffect">
                                  <p:stCondLst>
                                    <p:cond delay="0"/>
                                  </p:stCondLst>
                                  <p:childTnLst>
                                    <p:set>
                                      <p:cBhvr>
                                        <p:cTn id="96" dur="1" fill="hold">
                                          <p:stCondLst>
                                            <p:cond delay="0"/>
                                          </p:stCondLst>
                                        </p:cTn>
                                        <p:tgtEl>
                                          <p:spTgt spid="87062"/>
                                        </p:tgtEl>
                                        <p:attrNameLst>
                                          <p:attrName>style.visibility</p:attrName>
                                        </p:attrNameLst>
                                      </p:cBhvr>
                                      <p:to>
                                        <p:strVal val="visible"/>
                                      </p:to>
                                    </p:set>
                                    <p:animEffect transition="in" filter="wedge">
                                      <p:cBhvr>
                                        <p:cTn id="97" dur="2000"/>
                                        <p:tgtEl>
                                          <p:spTgt spid="8706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87066"/>
                                        </p:tgtEl>
                                        <p:attrNameLst>
                                          <p:attrName>style.visibility</p:attrName>
                                        </p:attrNameLst>
                                      </p:cBhvr>
                                      <p:to>
                                        <p:strVal val="visible"/>
                                      </p:to>
                                    </p:set>
                                    <p:animEffect transition="in" filter="wipe(down)">
                                      <p:cBhvr>
                                        <p:cTn id="102" dur="1000"/>
                                        <p:tgtEl>
                                          <p:spTgt spid="87066"/>
                                        </p:tgtEl>
                                      </p:cBhvr>
                                    </p:animEffect>
                                  </p:childTnLst>
                                </p:cTn>
                              </p:par>
                              <p:par>
                                <p:cTn id="103" presetID="22" presetClass="entr" presetSubtype="4" fill="hold" nodeType="withEffect">
                                  <p:stCondLst>
                                    <p:cond delay="0"/>
                                  </p:stCondLst>
                                  <p:childTnLst>
                                    <p:set>
                                      <p:cBhvr>
                                        <p:cTn id="104" dur="1" fill="hold">
                                          <p:stCondLst>
                                            <p:cond delay="0"/>
                                          </p:stCondLst>
                                        </p:cTn>
                                        <p:tgtEl>
                                          <p:spTgt spid="87067"/>
                                        </p:tgtEl>
                                        <p:attrNameLst>
                                          <p:attrName>style.visibility</p:attrName>
                                        </p:attrNameLst>
                                      </p:cBhvr>
                                      <p:to>
                                        <p:strVal val="visible"/>
                                      </p:to>
                                    </p:set>
                                    <p:animEffect transition="in" filter="wipe(down)">
                                      <p:cBhvr>
                                        <p:cTn id="105" dur="1000"/>
                                        <p:tgtEl>
                                          <p:spTgt spid="87067"/>
                                        </p:tgtEl>
                                      </p:cBhvr>
                                    </p:animEffect>
                                  </p:childTnLst>
                                </p:cTn>
                              </p:par>
                              <p:par>
                                <p:cTn id="106" presetID="22" presetClass="entr" presetSubtype="4" fill="hold" nodeType="withEffect">
                                  <p:stCondLst>
                                    <p:cond delay="0"/>
                                  </p:stCondLst>
                                  <p:childTnLst>
                                    <p:set>
                                      <p:cBhvr>
                                        <p:cTn id="107" dur="1" fill="hold">
                                          <p:stCondLst>
                                            <p:cond delay="0"/>
                                          </p:stCondLst>
                                        </p:cTn>
                                        <p:tgtEl>
                                          <p:spTgt spid="87068"/>
                                        </p:tgtEl>
                                        <p:attrNameLst>
                                          <p:attrName>style.visibility</p:attrName>
                                        </p:attrNameLst>
                                      </p:cBhvr>
                                      <p:to>
                                        <p:strVal val="visible"/>
                                      </p:to>
                                    </p:set>
                                    <p:animEffect transition="in" filter="wipe(down)">
                                      <p:cBhvr>
                                        <p:cTn id="108" dur="1000"/>
                                        <p:tgtEl>
                                          <p:spTgt spid="87068"/>
                                        </p:tgtEl>
                                      </p:cBhvr>
                                    </p:animEffect>
                                  </p:childTnLst>
                                </p:cTn>
                              </p:par>
                            </p:childTnLst>
                          </p:cTn>
                        </p:par>
                      </p:childTnLst>
                    </p:cTn>
                  </p:par>
                  <p:par>
                    <p:cTn id="109" fill="hold">
                      <p:stCondLst>
                        <p:cond delay="indefinite"/>
                      </p:stCondLst>
                      <p:childTnLst>
                        <p:par>
                          <p:cTn id="110" fill="hold">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87065"/>
                                        </p:tgtEl>
                                        <p:attrNameLst>
                                          <p:attrName>style.visibility</p:attrName>
                                        </p:attrNameLst>
                                      </p:cBhvr>
                                      <p:to>
                                        <p:strVal val="visible"/>
                                      </p:to>
                                    </p:set>
                                    <p:animEffect transition="in" filter="wedge">
                                      <p:cBhvr>
                                        <p:cTn id="113" dur="2000"/>
                                        <p:tgtEl>
                                          <p:spTgt spid="87065"/>
                                        </p:tgtEl>
                                      </p:cBhvr>
                                    </p:animEffect>
                                  </p:childTnLst>
                                </p:cTn>
                              </p:par>
                              <p:par>
                                <p:cTn id="114" presetID="20" presetClass="entr" presetSubtype="0" fill="hold" grpId="0" nodeType="withEffect">
                                  <p:stCondLst>
                                    <p:cond delay="0"/>
                                  </p:stCondLst>
                                  <p:childTnLst>
                                    <p:set>
                                      <p:cBhvr>
                                        <p:cTn id="115" dur="1" fill="hold">
                                          <p:stCondLst>
                                            <p:cond delay="0"/>
                                          </p:stCondLst>
                                        </p:cTn>
                                        <p:tgtEl>
                                          <p:spTgt spid="87065">
                                            <p:txEl>
                                              <p:charRg st="0" end="11"/>
                                            </p:txEl>
                                          </p:spTgt>
                                        </p:tgtEl>
                                        <p:attrNameLst>
                                          <p:attrName>style.visibility</p:attrName>
                                        </p:attrNameLst>
                                      </p:cBhvr>
                                      <p:to>
                                        <p:strVal val="visible"/>
                                      </p:to>
                                    </p:set>
                                    <p:animEffect transition="in" filter="wedge">
                                      <p:cBhvr>
                                        <p:cTn id="116" dur="2000"/>
                                        <p:tgtEl>
                                          <p:spTgt spid="87065">
                                            <p:txEl>
                                              <p:charRg st="0" end="11"/>
                                            </p:txEl>
                                          </p:spTgt>
                                        </p:tgtEl>
                                      </p:cBhvr>
                                    </p:animEffect>
                                  </p:childTnLst>
                                </p:cTn>
                              </p:par>
                              <p:par>
                                <p:cTn id="117" presetID="20" presetClass="entr" presetSubtype="0" fill="hold" grpId="0" nodeType="withEffect">
                                  <p:stCondLst>
                                    <p:cond delay="0"/>
                                  </p:stCondLst>
                                  <p:childTnLst>
                                    <p:set>
                                      <p:cBhvr>
                                        <p:cTn id="118" dur="1" fill="hold">
                                          <p:stCondLst>
                                            <p:cond delay="0"/>
                                          </p:stCondLst>
                                        </p:cTn>
                                        <p:tgtEl>
                                          <p:spTgt spid="87065">
                                            <p:txEl>
                                              <p:charRg st="11" end="21"/>
                                            </p:txEl>
                                          </p:spTgt>
                                        </p:tgtEl>
                                        <p:attrNameLst>
                                          <p:attrName>style.visibility</p:attrName>
                                        </p:attrNameLst>
                                      </p:cBhvr>
                                      <p:to>
                                        <p:strVal val="visible"/>
                                      </p:to>
                                    </p:set>
                                    <p:animEffect transition="in" filter="wedge">
                                      <p:cBhvr>
                                        <p:cTn id="119" dur="2000"/>
                                        <p:tgtEl>
                                          <p:spTgt spid="87065">
                                            <p:txEl>
                                              <p:charRg st="1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P spid="87043" grpId="0" animBg="1"/>
      <p:bldP spid="87044" grpId="0" animBg="1"/>
      <p:bldP spid="87052" grpId="0"/>
      <p:bldP spid="87053" grpId="0"/>
      <p:bldP spid="87054" grpId="0"/>
      <p:bldP spid="87055" grpId="0"/>
      <p:bldP spid="87056" grpId="0"/>
      <p:bldP spid="87057" grpId="0"/>
      <p:bldP spid="87058" grpId="0"/>
      <p:bldP spid="87060" grpId="0"/>
      <p:bldP spid="87061" grpId="0"/>
      <p:bldP spid="87062" grpId="0" animBg="1"/>
      <p:bldP spid="87063" grpId="0" animBg="1"/>
      <p:bldP spid="87064" grpId="0" animBg="1"/>
      <p:bldP spid="87065" grpId="0" animBg="1"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ext Box 2"/>
          <p:cNvSpPr txBox="1"/>
          <p:nvPr/>
        </p:nvSpPr>
        <p:spPr>
          <a:xfrm>
            <a:off x="457200" y="304800"/>
            <a:ext cx="8458200" cy="5786438"/>
          </a:xfrm>
          <a:prstGeom prst="rect">
            <a:avLst/>
          </a:prstGeom>
          <a:noFill/>
          <a:ln w="9525">
            <a:noFill/>
          </a:ln>
        </p:spPr>
        <p:txBody>
          <a:bodyPr>
            <a:spAutoFit/>
          </a:bodyPr>
          <a:p>
            <a:r>
              <a:rPr sz="2400" b="1" u="sng" dirty="0">
                <a:solidFill>
                  <a:srgbClr val="FFFF00"/>
                </a:solidFill>
                <a:latin typeface="Arial" panose="020B0604020202020204" pitchFamily="34" charset="0"/>
              </a:rPr>
              <a:t>Tuyên ngôn của đại hội toàn quốc lần thứ nhất (9-5-1929) của Hội Việt Nam Cách Mạng Thanh Niên  (trích)</a:t>
            </a:r>
            <a:endParaRPr sz="2400" u="sng" dirty="0">
              <a:solidFill>
                <a:srgbClr val="FFFF00"/>
              </a:solidFill>
              <a:latin typeface="Arial" panose="020B0604020202020204" pitchFamily="34" charset="0"/>
            </a:endParaRPr>
          </a:p>
          <a:p>
            <a:r>
              <a:rPr dirty="0">
                <a:latin typeface="Arial" panose="020B0604020202020204" pitchFamily="34" charset="0"/>
              </a:rPr>
              <a:t> </a:t>
            </a:r>
            <a:endParaRPr dirty="0">
              <a:latin typeface="Arial" panose="020B0604020202020204" pitchFamily="34" charset="0"/>
            </a:endParaRPr>
          </a:p>
          <a:p>
            <a:pPr algn="just"/>
            <a:r>
              <a:rPr sz="2200" dirty="0">
                <a:latin typeface="Arial" panose="020B0604020202020204" pitchFamily="34" charset="0"/>
              </a:rPr>
              <a:t>“Hội Việt Nam Cách Mạng Thanh Niên là đội tiền phong cách mạmg của dân chúng Việt Nam, hết sức tổ chức dân chúng lại cho thành một đội quân tranh đấu có lực lượng; hết sức hi sinh đi trước để lãnh đạo dân chúng quyết liệt đấu tranh với tụi bóc lột, đè nén, để lấy lại quyền lợi, để đọat thủ chính quyền.</a:t>
            </a:r>
            <a:endParaRPr sz="2200" dirty="0">
              <a:latin typeface="Arial" panose="020B0604020202020204" pitchFamily="34" charset="0"/>
            </a:endParaRPr>
          </a:p>
          <a:p>
            <a:pPr algn="just"/>
            <a:r>
              <a:rPr sz="2200" dirty="0">
                <a:latin typeface="Arial" panose="020B0604020202020204" pitchFamily="34" charset="0"/>
              </a:rPr>
              <a:t>Lò máy về thợ thuyền! Ruộng đất về dân cày! Tất cả quyền lợi về đại đa số nhân dân! Nhất thiết quyền lực về hội nghị đại biểu của thợ thuyền, dân cày và lính.</a:t>
            </a:r>
            <a:endParaRPr sz="2200" dirty="0">
              <a:latin typeface="Arial" panose="020B0604020202020204" pitchFamily="34" charset="0"/>
            </a:endParaRPr>
          </a:p>
          <a:p>
            <a:pPr algn="just"/>
            <a:r>
              <a:rPr sz="2200" dirty="0">
                <a:latin typeface="Arial" panose="020B0604020202020204" pitchFamily="34" charset="0"/>
              </a:rPr>
              <a:t>Đây là chính cương đại yếu của Hội Việt Nam CM Thanh niên. Bản hội xin tất cả đồng bào lao khổ bị áp bức cả nước tụ tập lại dưới ngọn cờ của bản Hội, phấn đấu để thực hành chính cương cách mạng ấy”.</a:t>
            </a:r>
            <a:endParaRPr sz="2200" i="1" dirty="0">
              <a:latin typeface="Arial" panose="020B0604020202020204" pitchFamily="34" charset="0"/>
            </a:endParaRPr>
          </a:p>
          <a:p>
            <a:pPr algn="l"/>
            <a:r>
              <a:rPr sz="2200" i="1" dirty="0">
                <a:latin typeface="Arial" panose="020B0604020202020204" pitchFamily="34" charset="0"/>
              </a:rPr>
              <a:t>(Đảng Cộng sản Việt Nam: “Văn kiện Đảng, Tòan tập”, tập 1 (1924-1930), sđd, tr.98)</a:t>
            </a:r>
            <a:endParaRPr sz="2200" i="1" dirty="0">
              <a:latin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Oval 2"/>
          <p:cNvSpPr/>
          <p:nvPr/>
        </p:nvSpPr>
        <p:spPr>
          <a:xfrm>
            <a:off x="3962400" y="76200"/>
            <a:ext cx="1143000" cy="685800"/>
          </a:xfrm>
          <a:prstGeom prst="ellipse">
            <a:avLst/>
          </a:prstGeom>
          <a:solidFill>
            <a:srgbClr val="FFFF00"/>
          </a:solidFill>
          <a:ln w="38100" cap="flat" cmpd="sng">
            <a:solidFill>
              <a:srgbClr val="FF0000"/>
            </a:solidFill>
            <a:prstDash val="solid"/>
            <a:headEnd type="none" w="med" len="med"/>
            <a:tailEnd type="none" w="med" len="med"/>
          </a:ln>
        </p:spPr>
        <p:txBody>
          <a:bodyPr anchor="ctr" anchorCtr="0"/>
          <a:p>
            <a:pPr eaLnBrk="0" hangingPunct="0"/>
            <a:r>
              <a:rPr sz="1400" b="1" u="sng" dirty="0">
                <a:solidFill>
                  <a:schemeClr val="accent1"/>
                </a:solidFill>
                <a:latin typeface="Arial" panose="020B0604020202020204" pitchFamily="34" charset="0"/>
              </a:rPr>
              <a:t>BÀI 13</a:t>
            </a:r>
            <a:endParaRPr sz="1400" b="1" u="sng" dirty="0">
              <a:solidFill>
                <a:schemeClr val="accent1"/>
              </a:solidFill>
              <a:latin typeface="Arial" panose="020B0604020202020204" pitchFamily="34" charset="0"/>
            </a:endParaRPr>
          </a:p>
        </p:txBody>
      </p:sp>
      <p:sp>
        <p:nvSpPr>
          <p:cNvPr id="10243" name="Text Box 3"/>
          <p:cNvSpPr txBox="1"/>
          <p:nvPr/>
        </p:nvSpPr>
        <p:spPr>
          <a:xfrm>
            <a:off x="457200" y="762000"/>
            <a:ext cx="8305800" cy="946150"/>
          </a:xfrm>
          <a:prstGeom prst="rect">
            <a:avLst/>
          </a:prstGeom>
          <a:noFill/>
          <a:ln w="9525">
            <a:noFill/>
          </a:ln>
        </p:spPr>
        <p:txBody>
          <a:bodyPr>
            <a:spAutoFit/>
          </a:bodyPr>
          <a:p>
            <a:pPr>
              <a:spcBef>
                <a:spcPct val="50000"/>
              </a:spcBef>
            </a:pPr>
            <a:r>
              <a:rPr sz="2800" b="1" dirty="0">
                <a:solidFill>
                  <a:srgbClr val="FFFF00"/>
                </a:solidFill>
                <a:latin typeface="Times New Roman" panose="02020603050405020304" pitchFamily="18" charset="0"/>
              </a:rPr>
              <a:t>PHONG TRÀO DÂN TỘC DÂN CHỦ Ở VIỆT NAM TỪ 1925 ĐẾN NĂM 1930</a:t>
            </a:r>
            <a:endParaRPr sz="2800" b="1" dirty="0">
              <a:solidFill>
                <a:srgbClr val="FFFF00"/>
              </a:solidFill>
              <a:latin typeface="Times New Roman" panose="02020603050405020304" pitchFamily="18" charset="0"/>
            </a:endParaRPr>
          </a:p>
        </p:txBody>
      </p:sp>
      <p:sp>
        <p:nvSpPr>
          <p:cNvPr id="10244" name="Text Box 4"/>
          <p:cNvSpPr txBox="1"/>
          <p:nvPr/>
        </p:nvSpPr>
        <p:spPr>
          <a:xfrm>
            <a:off x="0" y="1676400"/>
            <a:ext cx="9144000" cy="460375"/>
          </a:xfrm>
          <a:prstGeom prst="rect">
            <a:avLst/>
          </a:prstGeom>
          <a:noFill/>
          <a:ln w="9525">
            <a:noFill/>
          </a:ln>
        </p:spPr>
        <p:txBody>
          <a:bodyPr>
            <a:spAutoFit/>
          </a:bodyPr>
          <a:p>
            <a:pPr algn="l">
              <a:spcBef>
                <a:spcPct val="50000"/>
              </a:spcBef>
            </a:pPr>
            <a:r>
              <a:rPr sz="2400" b="1" dirty="0">
                <a:solidFill>
                  <a:srgbClr val="FFFF00"/>
                </a:solidFill>
                <a:latin typeface="Arial" panose="020B0604020202020204" pitchFamily="34" charset="0"/>
              </a:rPr>
              <a:t>I</a:t>
            </a:r>
            <a:r>
              <a:rPr lang="en-US" sz="2400" b="1" dirty="0">
                <a:solidFill>
                  <a:srgbClr val="FFFF00"/>
                </a:solidFill>
                <a:latin typeface="Arial" panose="020B0604020202020204" pitchFamily="34" charset="0"/>
              </a:rPr>
              <a:t>.</a:t>
            </a:r>
            <a:r>
              <a:rPr sz="2400" b="1" dirty="0">
                <a:solidFill>
                  <a:srgbClr val="FFFF00"/>
                </a:solidFill>
                <a:latin typeface="Arial" panose="020B0604020202020204" pitchFamily="34" charset="0"/>
              </a:rPr>
              <a:t> </a:t>
            </a:r>
            <a:r>
              <a:rPr sz="2400" b="1" u="sng" dirty="0">
                <a:solidFill>
                  <a:srgbClr val="FFFF00"/>
                </a:solidFill>
                <a:latin typeface="Arial" panose="020B0604020202020204" pitchFamily="34" charset="0"/>
              </a:rPr>
              <a:t>SỰ RA ĐỜI VÀ HOẠT ĐỘNG CỦA 3 TỔ CHỨC CÁCH MẠNG</a:t>
            </a:r>
            <a:endParaRPr sz="2400" b="1" u="sng" dirty="0">
              <a:solidFill>
                <a:srgbClr val="FFFF00"/>
              </a:solidFill>
              <a:latin typeface="Arial" panose="020B0604020202020204" pitchFamily="34" charset="0"/>
            </a:endParaRPr>
          </a:p>
        </p:txBody>
      </p:sp>
      <p:sp>
        <p:nvSpPr>
          <p:cNvPr id="10245" name="Text Box 5"/>
          <p:cNvSpPr txBox="1"/>
          <p:nvPr/>
        </p:nvSpPr>
        <p:spPr>
          <a:xfrm>
            <a:off x="228600" y="2133600"/>
            <a:ext cx="7543800" cy="521970"/>
          </a:xfrm>
          <a:prstGeom prst="rect">
            <a:avLst/>
          </a:prstGeom>
          <a:noFill/>
          <a:ln w="9525">
            <a:noFill/>
          </a:ln>
        </p:spPr>
        <p:txBody>
          <a:bodyPr>
            <a:spAutoFit/>
          </a:bodyPr>
          <a:p>
            <a:pPr algn="l">
              <a:spcBef>
                <a:spcPct val="50000"/>
              </a:spcBef>
            </a:pPr>
            <a:r>
              <a:rPr sz="2800" b="1" dirty="0">
                <a:solidFill>
                  <a:schemeClr val="tx2"/>
                </a:solidFill>
                <a:latin typeface="Times New Roman" panose="02020603050405020304" pitchFamily="18" charset="0"/>
              </a:rPr>
              <a:t>1</a:t>
            </a:r>
            <a:r>
              <a:rPr lang="en-US" sz="2800" b="1" dirty="0">
                <a:solidFill>
                  <a:schemeClr val="tx2"/>
                </a:solidFill>
                <a:latin typeface="Times New Roman" panose="02020603050405020304" pitchFamily="18" charset="0"/>
              </a:rPr>
              <a:t>.</a:t>
            </a:r>
            <a:r>
              <a:rPr sz="2800" b="1" dirty="0">
                <a:solidFill>
                  <a:schemeClr val="tx2"/>
                </a:solidFill>
                <a:latin typeface="Times New Roman" panose="02020603050405020304" pitchFamily="18" charset="0"/>
              </a:rPr>
              <a:t> </a:t>
            </a:r>
            <a:r>
              <a:rPr sz="2800" b="1" u="sng" dirty="0">
                <a:solidFill>
                  <a:schemeClr val="tx2"/>
                </a:solidFill>
                <a:latin typeface="Times New Roman" panose="02020603050405020304" pitchFamily="18" charset="0"/>
              </a:rPr>
              <a:t>Hội Việt Nam cách mạng Thanh niên</a:t>
            </a:r>
            <a:r>
              <a:rPr sz="2800" b="1" dirty="0">
                <a:solidFill>
                  <a:schemeClr val="tx2"/>
                </a:solidFill>
                <a:latin typeface="Times New Roman" panose="02020603050405020304" pitchFamily="18" charset="0"/>
              </a:rPr>
              <a:t> </a:t>
            </a:r>
            <a:endParaRPr sz="2800" b="1" dirty="0">
              <a:solidFill>
                <a:schemeClr val="tx2"/>
              </a:solidFill>
              <a:latin typeface="Times New Roman" panose="02020603050405020304" pitchFamily="18" charset="0"/>
            </a:endParaRPr>
          </a:p>
        </p:txBody>
      </p:sp>
      <p:sp>
        <p:nvSpPr>
          <p:cNvPr id="10246" name="Text Box 6"/>
          <p:cNvSpPr txBox="1"/>
          <p:nvPr/>
        </p:nvSpPr>
        <p:spPr>
          <a:xfrm>
            <a:off x="304800" y="2667000"/>
            <a:ext cx="34290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a</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Sự thành lập</a:t>
            </a:r>
            <a:endParaRPr sz="2800" b="1" u="sng" dirty="0">
              <a:latin typeface="Times New Roman" panose="02020603050405020304" pitchFamily="18" charset="0"/>
            </a:endParaRPr>
          </a:p>
        </p:txBody>
      </p:sp>
      <p:sp>
        <p:nvSpPr>
          <p:cNvPr id="144392" name="Text Box 8"/>
          <p:cNvSpPr txBox="1"/>
          <p:nvPr/>
        </p:nvSpPr>
        <p:spPr>
          <a:xfrm>
            <a:off x="304800" y="3200400"/>
            <a:ext cx="2819400" cy="521970"/>
          </a:xfrm>
          <a:prstGeom prst="rect">
            <a:avLst/>
          </a:prstGeom>
          <a:noFill/>
          <a:ln w="9525">
            <a:noFill/>
          </a:ln>
        </p:spPr>
        <p:txBody>
          <a:bodyPr>
            <a:spAutoFit/>
          </a:bodyPr>
          <a:p>
            <a:pPr algn="l">
              <a:spcBef>
                <a:spcPct val="50000"/>
              </a:spcBef>
            </a:pPr>
            <a:r>
              <a:rPr sz="2800" b="1" dirty="0">
                <a:latin typeface="Times New Roman" panose="02020603050405020304" pitchFamily="18" charset="0"/>
              </a:rPr>
              <a:t>b</a:t>
            </a:r>
            <a:r>
              <a:rPr lang="en-US" sz="2800" b="1" dirty="0">
                <a:latin typeface="Times New Roman" panose="02020603050405020304" pitchFamily="18" charset="0"/>
              </a:rPr>
              <a:t>.</a:t>
            </a:r>
            <a:r>
              <a:rPr sz="2800" b="1" dirty="0">
                <a:latin typeface="Times New Roman" panose="02020603050405020304" pitchFamily="18" charset="0"/>
              </a:rPr>
              <a:t> </a:t>
            </a:r>
            <a:r>
              <a:rPr sz="2800" b="1" u="sng" dirty="0">
                <a:latin typeface="Times New Roman" panose="02020603050405020304" pitchFamily="18" charset="0"/>
              </a:rPr>
              <a:t>Hoạt động</a:t>
            </a:r>
            <a:endParaRPr sz="2800" b="1" u="sng" dirty="0">
              <a:latin typeface="Times New Roman" panose="02020603050405020304" pitchFamily="18" charset="0"/>
            </a:endParaRPr>
          </a:p>
        </p:txBody>
      </p:sp>
      <p:sp>
        <p:nvSpPr>
          <p:cNvPr id="144393" name="Text Box 9"/>
          <p:cNvSpPr txBox="1"/>
          <p:nvPr/>
        </p:nvSpPr>
        <p:spPr>
          <a:xfrm>
            <a:off x="304800" y="3657600"/>
            <a:ext cx="8305800" cy="1036638"/>
          </a:xfrm>
          <a:prstGeom prst="rect">
            <a:avLst/>
          </a:prstGeom>
          <a:noFill/>
          <a:ln w="9525">
            <a:noFill/>
          </a:ln>
        </p:spPr>
        <p:txBody>
          <a:bodyPr>
            <a:spAutoFit/>
          </a:bodyPr>
          <a:p>
            <a:pPr algn="just">
              <a:spcBef>
                <a:spcPct val="50000"/>
              </a:spcBef>
            </a:pPr>
            <a:r>
              <a:rPr sz="3200" dirty="0">
                <a:latin typeface="Times New Roman" panose="02020603050405020304" pitchFamily="18" charset="0"/>
              </a:rPr>
              <a:t>- </a:t>
            </a:r>
            <a:r>
              <a:rPr sz="3000" dirty="0">
                <a:latin typeface="Times New Roman" panose="02020603050405020304" pitchFamily="18" charset="0"/>
              </a:rPr>
              <a:t>Đầu năm 1927, các bài giảng của Nguyễn Ái Quốc được tập hợp, in thành sách Đường Kách mệnh</a:t>
            </a:r>
            <a:endParaRPr sz="3000" dirty="0">
              <a:latin typeface="Times New Roman" panose="02020603050405020304" pitchFamily="18" charset="0"/>
            </a:endParaRPr>
          </a:p>
        </p:txBody>
      </p:sp>
      <p:sp>
        <p:nvSpPr>
          <p:cNvPr id="144394" name="Text Box 10"/>
          <p:cNvSpPr txBox="1"/>
          <p:nvPr/>
        </p:nvSpPr>
        <p:spPr>
          <a:xfrm>
            <a:off x="304800" y="4632325"/>
            <a:ext cx="8153400" cy="1463675"/>
          </a:xfrm>
          <a:prstGeom prst="rect">
            <a:avLst/>
          </a:prstGeom>
          <a:noFill/>
          <a:ln w="9525">
            <a:noFill/>
          </a:ln>
        </p:spPr>
        <p:txBody>
          <a:bodyPr>
            <a:spAutoFit/>
          </a:bodyPr>
          <a:p>
            <a:pPr algn="just">
              <a:spcBef>
                <a:spcPct val="50000"/>
              </a:spcBef>
            </a:pPr>
            <a:r>
              <a:rPr sz="3000" dirty="0">
                <a:latin typeface="Times New Roman" panose="02020603050405020304" pitchFamily="18" charset="0"/>
              </a:rPr>
              <a:t>- Báo thanh niên và sách Đường Kách mệnh, trang bị lí luận cho cán bộ cách mạng, là tài liệu tuyên truyền cho các tầng lớp nhân dân Việt Nam </a:t>
            </a:r>
            <a:endParaRPr sz="3000" dirty="0">
              <a:latin typeface="Times New Roman" panose="02020603050405020304" pitchFamily="18" charset="0"/>
            </a:endParaRPr>
          </a:p>
        </p:txBody>
      </p:sp>
      <p:pic>
        <p:nvPicPr>
          <p:cNvPr id="144397" name="Picture 13" descr="2"/>
          <p:cNvPicPr>
            <a:picLocks noChangeAspect="1"/>
          </p:cNvPicPr>
          <p:nvPr/>
        </p:nvPicPr>
        <p:blipFill>
          <a:blip r:embed="rId1"/>
          <a:stretch>
            <a:fillRect/>
          </a:stretch>
        </p:blipFill>
        <p:spPr>
          <a:xfrm>
            <a:off x="838200" y="3810000"/>
            <a:ext cx="838200" cy="754063"/>
          </a:xfrm>
          <a:prstGeom prst="rect">
            <a:avLst/>
          </a:prstGeom>
          <a:noFill/>
          <a:ln w="9525">
            <a:noFill/>
          </a:ln>
        </p:spPr>
      </p:pic>
      <p:sp>
        <p:nvSpPr>
          <p:cNvPr id="144398" name="Text Box 14"/>
          <p:cNvSpPr txBox="1"/>
          <p:nvPr/>
        </p:nvSpPr>
        <p:spPr>
          <a:xfrm>
            <a:off x="1752600" y="3810000"/>
            <a:ext cx="7010400" cy="822325"/>
          </a:xfrm>
          <a:prstGeom prst="rect">
            <a:avLst/>
          </a:prstGeom>
          <a:noFill/>
          <a:ln w="9525">
            <a:noFill/>
          </a:ln>
        </p:spPr>
        <p:txBody>
          <a:bodyPr>
            <a:spAutoFit/>
          </a:bodyPr>
          <a:p>
            <a:pPr algn="l">
              <a:spcBef>
                <a:spcPct val="50000"/>
              </a:spcBef>
            </a:pPr>
            <a:r>
              <a:rPr sz="2400" b="1" i="1" dirty="0">
                <a:solidFill>
                  <a:srgbClr val="FFFF00"/>
                </a:solidFill>
                <a:latin typeface="Arial" panose="020B0604020202020204" pitchFamily="34" charset="0"/>
              </a:rPr>
              <a:t>Trình bày những hoạt đông của Hội Việt Nam Cách mạng Thanh niên ?</a:t>
            </a:r>
            <a:endParaRPr sz="2400" b="1" i="1" dirty="0">
              <a:solidFill>
                <a:srgbClr val="FFFF00"/>
              </a:solidFill>
              <a:latin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44392">
                                            <p:txEl>
                                              <p:charRg st="0" end="13"/>
                                            </p:txEl>
                                          </p:spTgt>
                                        </p:tgtEl>
                                        <p:attrNameLst>
                                          <p:attrName>style.visibility</p:attrName>
                                        </p:attrNameLst>
                                      </p:cBhvr>
                                      <p:to>
                                        <p:strVal val="visible"/>
                                      </p:to>
                                    </p:set>
                                    <p:animEffect transition="in" filter="plus(in)">
                                      <p:cBhvr>
                                        <p:cTn id="7" dur="2000"/>
                                        <p:tgtEl>
                                          <p:spTgt spid="144392">
                                            <p:txEl>
                                              <p:charRg st="0"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44397"/>
                                        </p:tgtEl>
                                        <p:attrNameLst>
                                          <p:attrName>style.visibility</p:attrName>
                                        </p:attrNameLst>
                                      </p:cBhvr>
                                      <p:to>
                                        <p:strVal val="visible"/>
                                      </p:to>
                                    </p:set>
                                    <p:anim calcmode="lin" valueType="num">
                                      <p:cBhvr>
                                        <p:cTn id="12" dur="1000" fill="hold"/>
                                        <p:tgtEl>
                                          <p:spTgt spid="144397"/>
                                        </p:tgtEl>
                                        <p:attrNameLst>
                                          <p:attrName>ppt_w</p:attrName>
                                        </p:attrNameLst>
                                      </p:cBhvr>
                                      <p:tavLst>
                                        <p:tav tm="0">
                                          <p:val>
                                            <p:fltVal val="0.000000"/>
                                          </p:val>
                                        </p:tav>
                                        <p:tav tm="100000">
                                          <p:val>
                                            <p:strVal val="#ppt_w"/>
                                          </p:val>
                                        </p:tav>
                                      </p:tavLst>
                                    </p:anim>
                                    <p:anim calcmode="lin" valueType="num">
                                      <p:cBhvr>
                                        <p:cTn id="13" dur="1000" fill="hold"/>
                                        <p:tgtEl>
                                          <p:spTgt spid="144397"/>
                                        </p:tgtEl>
                                        <p:attrNameLst>
                                          <p:attrName>ppt_h</p:attrName>
                                        </p:attrNameLst>
                                      </p:cBhvr>
                                      <p:tavLst>
                                        <p:tav tm="0">
                                          <p:val>
                                            <p:fltVal val="0.000000"/>
                                          </p:val>
                                        </p:tav>
                                        <p:tav tm="100000">
                                          <p:val>
                                            <p:strVal val="#ppt_h"/>
                                          </p:val>
                                        </p:tav>
                                      </p:tavLst>
                                    </p:anim>
                                    <p:anim calcmode="lin" valueType="num">
                                      <p:cBhvr>
                                        <p:cTn id="14" dur="1000" fill="hold"/>
                                        <p:tgtEl>
                                          <p:spTgt spid="144397"/>
                                        </p:tgtEl>
                                        <p:attrNameLst>
                                          <p:attrName>style.rotation</p:attrName>
                                        </p:attrNameLst>
                                      </p:cBhvr>
                                      <p:tavLst>
                                        <p:tav tm="0">
                                          <p:val>
                                            <p:fltVal val="90.000000"/>
                                          </p:val>
                                        </p:tav>
                                        <p:tav tm="100000">
                                          <p:val>
                                            <p:fltVal val="0.000000"/>
                                          </p:val>
                                        </p:tav>
                                      </p:tavLst>
                                    </p:anim>
                                    <p:animEffect transition="in" filter="fade">
                                      <p:cBhvr>
                                        <p:cTn id="15" dur="1000"/>
                                        <p:tgtEl>
                                          <p:spTgt spid="144397"/>
                                        </p:tgtEl>
                                      </p:cBhvr>
                                    </p:animEffect>
                                  </p:childTnLst>
                                </p:cTn>
                              </p:par>
                              <p:par>
                                <p:cTn id="16" presetID="31" presetClass="entr" presetSubtype="0" fill="hold" grpId="0" nodeType="withEffect">
                                  <p:stCondLst>
                                    <p:cond delay="0"/>
                                  </p:stCondLst>
                                  <p:iterate type="lt">
                                    <p:tmPct val="5000"/>
                                  </p:iterate>
                                  <p:childTnLst>
                                    <p:set>
                                      <p:cBhvr>
                                        <p:cTn id="17" dur="1" fill="hold">
                                          <p:stCondLst>
                                            <p:cond delay="0"/>
                                          </p:stCondLst>
                                        </p:cTn>
                                        <p:tgtEl>
                                          <p:spTgt spid="144398"/>
                                        </p:tgtEl>
                                        <p:attrNameLst>
                                          <p:attrName>style.visibility</p:attrName>
                                        </p:attrNameLst>
                                      </p:cBhvr>
                                      <p:to>
                                        <p:strVal val="visible"/>
                                      </p:to>
                                    </p:set>
                                    <p:anim calcmode="lin" valueType="num">
                                      <p:cBhvr>
                                        <p:cTn id="18" dur="1000" fill="hold"/>
                                        <p:tgtEl>
                                          <p:spTgt spid="144398"/>
                                        </p:tgtEl>
                                        <p:attrNameLst>
                                          <p:attrName>ppt_w</p:attrName>
                                        </p:attrNameLst>
                                      </p:cBhvr>
                                      <p:tavLst>
                                        <p:tav tm="0">
                                          <p:val>
                                            <p:fltVal val="0.000000"/>
                                          </p:val>
                                        </p:tav>
                                        <p:tav tm="100000">
                                          <p:val>
                                            <p:strVal val="#ppt_w"/>
                                          </p:val>
                                        </p:tav>
                                      </p:tavLst>
                                    </p:anim>
                                    <p:anim calcmode="lin" valueType="num">
                                      <p:cBhvr>
                                        <p:cTn id="19" dur="1000" fill="hold"/>
                                        <p:tgtEl>
                                          <p:spTgt spid="144398"/>
                                        </p:tgtEl>
                                        <p:attrNameLst>
                                          <p:attrName>ppt_h</p:attrName>
                                        </p:attrNameLst>
                                      </p:cBhvr>
                                      <p:tavLst>
                                        <p:tav tm="0">
                                          <p:val>
                                            <p:fltVal val="0.000000"/>
                                          </p:val>
                                        </p:tav>
                                        <p:tav tm="100000">
                                          <p:val>
                                            <p:strVal val="#ppt_h"/>
                                          </p:val>
                                        </p:tav>
                                      </p:tavLst>
                                    </p:anim>
                                    <p:anim calcmode="lin" valueType="num">
                                      <p:cBhvr>
                                        <p:cTn id="20" dur="1000" fill="hold"/>
                                        <p:tgtEl>
                                          <p:spTgt spid="144398"/>
                                        </p:tgtEl>
                                        <p:attrNameLst>
                                          <p:attrName>style.rotation</p:attrName>
                                        </p:attrNameLst>
                                      </p:cBhvr>
                                      <p:tavLst>
                                        <p:tav tm="0">
                                          <p:val>
                                            <p:fltVal val="90.000000"/>
                                          </p:val>
                                        </p:tav>
                                        <p:tav tm="100000">
                                          <p:val>
                                            <p:fltVal val="0.000000"/>
                                          </p:val>
                                        </p:tav>
                                      </p:tavLst>
                                    </p:anim>
                                    <p:animEffect transition="in" filter="fade">
                                      <p:cBhvr>
                                        <p:cTn id="21" dur="1000"/>
                                        <p:tgtEl>
                                          <p:spTgt spid="14439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6" fill="hold" nodeType="clickEffect">
                                  <p:stCondLst>
                                    <p:cond delay="0"/>
                                  </p:stCondLst>
                                  <p:iterate type="lt">
                                    <p:tmPct val="0"/>
                                  </p:iterate>
                                  <p:childTnLst>
                                    <p:animEffect transition="out" filter="barn(inHorizontal)">
                                      <p:cBhvr>
                                        <p:cTn id="25" dur="500"/>
                                        <p:tgtEl>
                                          <p:spTgt spid="144397"/>
                                        </p:tgtEl>
                                      </p:cBhvr>
                                    </p:animEffect>
                                    <p:set>
                                      <p:cBhvr>
                                        <p:cTn id="26" dur="1" fill="hold">
                                          <p:stCondLst>
                                            <p:cond delay="499"/>
                                          </p:stCondLst>
                                        </p:cTn>
                                        <p:tgtEl>
                                          <p:spTgt spid="144397"/>
                                        </p:tgtEl>
                                        <p:attrNameLst>
                                          <p:attrName>style.visibility</p:attrName>
                                        </p:attrNameLst>
                                      </p:cBhvr>
                                      <p:to>
                                        <p:strVal val="hidden"/>
                                      </p:to>
                                    </p:set>
                                  </p:childTnLst>
                                </p:cTn>
                              </p:par>
                              <p:par>
                                <p:cTn id="27" presetID="16" presetClass="exit" presetSubtype="26" fill="hold" grpId="1" nodeType="withEffect">
                                  <p:stCondLst>
                                    <p:cond delay="0"/>
                                  </p:stCondLst>
                                  <p:iterate type="lt">
                                    <p:tmPct val="0"/>
                                  </p:iterate>
                                  <p:childTnLst>
                                    <p:animEffect transition="out" filter="barn(inHorizontal)">
                                      <p:cBhvr>
                                        <p:cTn id="28" dur="500"/>
                                        <p:tgtEl>
                                          <p:spTgt spid="144398"/>
                                        </p:tgtEl>
                                      </p:cBhvr>
                                    </p:animEffect>
                                    <p:set>
                                      <p:cBhvr>
                                        <p:cTn id="29" dur="1" fill="hold">
                                          <p:stCondLst>
                                            <p:cond delay="499"/>
                                          </p:stCondLst>
                                        </p:cTn>
                                        <p:tgtEl>
                                          <p:spTgt spid="14439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144393"/>
                                        </p:tgtEl>
                                        <p:attrNameLst>
                                          <p:attrName>style.visibility</p:attrName>
                                        </p:attrNameLst>
                                      </p:cBhvr>
                                      <p:to>
                                        <p:strVal val="visible"/>
                                      </p:to>
                                    </p:set>
                                    <p:animEffect transition="in" filter="fade">
                                      <p:cBhvr>
                                        <p:cTn id="34" dur="1000"/>
                                        <p:tgtEl>
                                          <p:spTgt spid="144393"/>
                                        </p:tgtEl>
                                      </p:cBhvr>
                                    </p:animEffect>
                                    <p:anim calcmode="lin" valueType="num">
                                      <p:cBhvr>
                                        <p:cTn id="35" dur="1000" fill="hold"/>
                                        <p:tgtEl>
                                          <p:spTgt spid="144393"/>
                                        </p:tgtEl>
                                        <p:attrNameLst>
                                          <p:attrName>ppt_x</p:attrName>
                                        </p:attrNameLst>
                                      </p:cBhvr>
                                      <p:tavLst>
                                        <p:tav tm="0">
                                          <p:val>
                                            <p:strVal val="#ppt_x-.1"/>
                                          </p:val>
                                        </p:tav>
                                        <p:tav tm="100000">
                                          <p:val>
                                            <p:strVal val="#ppt_x"/>
                                          </p:val>
                                        </p:tav>
                                      </p:tavLst>
                                    </p:anim>
                                    <p:anim calcmode="lin" valueType="num">
                                      <p:cBhvr>
                                        <p:cTn id="36" dur="1000" fill="hold"/>
                                        <p:tgtEl>
                                          <p:spTgt spid="14439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144394"/>
                                        </p:tgtEl>
                                        <p:attrNameLst>
                                          <p:attrName>style.visibility</p:attrName>
                                        </p:attrNameLst>
                                      </p:cBhvr>
                                      <p:to>
                                        <p:strVal val="visible"/>
                                      </p:to>
                                    </p:set>
                                    <p:animEffect transition="in" filter="fade">
                                      <p:cBhvr>
                                        <p:cTn id="41" dur="1000"/>
                                        <p:tgtEl>
                                          <p:spTgt spid="144394"/>
                                        </p:tgtEl>
                                      </p:cBhvr>
                                    </p:animEffect>
                                    <p:anim calcmode="lin" valueType="num">
                                      <p:cBhvr>
                                        <p:cTn id="42" dur="1000" fill="hold"/>
                                        <p:tgtEl>
                                          <p:spTgt spid="144394"/>
                                        </p:tgtEl>
                                        <p:attrNameLst>
                                          <p:attrName>ppt_x</p:attrName>
                                        </p:attrNameLst>
                                      </p:cBhvr>
                                      <p:tavLst>
                                        <p:tav tm="0">
                                          <p:val>
                                            <p:strVal val="#ppt_x-.1"/>
                                          </p:val>
                                        </p:tav>
                                        <p:tav tm="100000">
                                          <p:val>
                                            <p:strVal val="#ppt_x"/>
                                          </p:val>
                                        </p:tav>
                                      </p:tavLst>
                                    </p:anim>
                                    <p:anim calcmode="lin" valueType="num">
                                      <p:cBhvr>
                                        <p:cTn id="43" dur="1000" fill="hold"/>
                                        <p:tgtEl>
                                          <p:spTgt spid="1443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3" grpId="0"/>
      <p:bldP spid="144394" grpId="0"/>
      <p:bldP spid="144398" grpId="0"/>
      <p:bldP spid="14439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8" descr="Picture 16"/>
          <p:cNvPicPr>
            <a:picLocks noChangeAspect="1"/>
          </p:cNvPicPr>
          <p:nvPr/>
        </p:nvPicPr>
        <p:blipFill>
          <a:blip r:embed="rId1"/>
          <a:stretch>
            <a:fillRect/>
          </a:stretch>
        </p:blipFill>
        <p:spPr>
          <a:xfrm>
            <a:off x="4800600" y="576580"/>
            <a:ext cx="4199255" cy="5705475"/>
          </a:xfrm>
          <a:prstGeom prst="rect">
            <a:avLst/>
          </a:prstGeom>
          <a:solidFill>
            <a:srgbClr val="FF0000"/>
          </a:solidFill>
          <a:ln w="38100" cap="flat" cmpd="sng">
            <a:solidFill>
              <a:srgbClr val="FF0000"/>
            </a:solidFill>
            <a:prstDash val="solid"/>
            <a:miter/>
            <a:headEnd type="none" w="med" len="med"/>
            <a:tailEnd type="none" w="med" len="med"/>
          </a:ln>
        </p:spPr>
      </p:pic>
      <p:sp>
        <p:nvSpPr>
          <p:cNvPr id="142347" name="Text Box 11"/>
          <p:cNvSpPr txBox="1"/>
          <p:nvPr/>
        </p:nvSpPr>
        <p:spPr>
          <a:xfrm>
            <a:off x="457200" y="2362200"/>
            <a:ext cx="3752215" cy="1814830"/>
          </a:xfrm>
          <a:prstGeom prst="rect">
            <a:avLst/>
          </a:prstGeom>
          <a:noFill/>
          <a:ln w="9525">
            <a:noFill/>
          </a:ln>
        </p:spPr>
        <p:txBody>
          <a:bodyPr wrap="square">
            <a:spAutoFit/>
          </a:bodyPr>
          <a:p>
            <a:pPr algn="just">
              <a:spcBef>
                <a:spcPct val="50000"/>
              </a:spcBef>
            </a:pPr>
            <a:r>
              <a:rPr sz="2800" dirty="0">
                <a:latin typeface="Times New Roman" panose="02020603050405020304" pitchFamily="18" charset="0"/>
              </a:rPr>
              <a:t>- Ngày 21</a:t>
            </a:r>
            <a:r>
              <a:rPr lang="en-US" sz="2800" dirty="0">
                <a:latin typeface="Times New Roman" panose="02020603050405020304" pitchFamily="18" charset="0"/>
              </a:rPr>
              <a:t>- </a:t>
            </a:r>
            <a:r>
              <a:rPr sz="2800" dirty="0">
                <a:latin typeface="Times New Roman" panose="02020603050405020304" pitchFamily="18" charset="0"/>
              </a:rPr>
              <a:t>6</a:t>
            </a:r>
            <a:r>
              <a:rPr lang="en-US" sz="2800" dirty="0">
                <a:latin typeface="Times New Roman" panose="02020603050405020304" pitchFamily="18" charset="0"/>
              </a:rPr>
              <a:t> -</a:t>
            </a:r>
            <a:r>
              <a:rPr sz="2800" dirty="0">
                <a:latin typeface="Times New Roman" panose="02020603050405020304" pitchFamily="18" charset="0"/>
              </a:rPr>
              <a:t>1925, báo "Thanh niên”- cơ quan ngôn luận của Hội ra số đầu tiên.</a:t>
            </a:r>
            <a:endParaRPr sz="2800" dirty="0">
              <a:latin typeface="Times New Roman" panose="02020603050405020304" pitchFamily="18" charset="0"/>
            </a:endParaRPr>
          </a:p>
        </p:txBody>
      </p:sp>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2347"/>
                                        </p:tgtEl>
                                        <p:attrNameLst>
                                          <p:attrName>style.visibility</p:attrName>
                                        </p:attrNameLst>
                                      </p:cBhvr>
                                      <p:to>
                                        <p:strVal val="visible"/>
                                      </p:to>
                                    </p:set>
                                    <p:animEffect transition="in" filter="fade">
                                      <p:cBhvr>
                                        <p:cTn id="7" dur="1000"/>
                                        <p:tgtEl>
                                          <p:spTgt spid="142347"/>
                                        </p:tgtEl>
                                      </p:cBhvr>
                                    </p:animEffect>
                                    <p:anim calcmode="lin" valueType="num">
                                      <p:cBhvr>
                                        <p:cTn id="8" dur="1000" fill="hold"/>
                                        <p:tgtEl>
                                          <p:spTgt spid="142347"/>
                                        </p:tgtEl>
                                        <p:attrNameLst>
                                          <p:attrName>ppt_x</p:attrName>
                                        </p:attrNameLst>
                                      </p:cBhvr>
                                      <p:tavLst>
                                        <p:tav tm="0">
                                          <p:val>
                                            <p:strVal val="#ppt_x"/>
                                          </p:val>
                                        </p:tav>
                                        <p:tav tm="100000">
                                          <p:val>
                                            <p:strVal val="#ppt_x"/>
                                          </p:val>
                                        </p:tav>
                                      </p:tavLst>
                                    </p:anim>
                                    <p:anim calcmode="lin" valueType="num">
                                      <p:cBhvr>
                                        <p:cTn id="9" dur="1000" fill="hold"/>
                                        <p:tgtEl>
                                          <p:spTgt spid="1423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11"/>
          <p:cNvSpPr txBox="1"/>
          <p:nvPr/>
        </p:nvSpPr>
        <p:spPr>
          <a:xfrm>
            <a:off x="533400" y="4953000"/>
            <a:ext cx="7696200" cy="1190625"/>
          </a:xfrm>
          <a:prstGeom prst="rect">
            <a:avLst/>
          </a:prstGeom>
          <a:noFill/>
          <a:ln w="9525">
            <a:noFill/>
          </a:ln>
        </p:spPr>
        <p:txBody>
          <a:bodyPr>
            <a:spAutoFit/>
          </a:bodyPr>
          <a:p>
            <a:pPr algn="l" eaLnBrk="0" hangingPunct="0"/>
            <a:r>
              <a:rPr b="1" i="1" dirty="0">
                <a:solidFill>
                  <a:srgbClr val="FFFF00"/>
                </a:solidFill>
                <a:latin typeface="Arial" panose="020B0604020202020204" pitchFamily="34" charset="0"/>
              </a:rPr>
              <a:t>NGÔI NHÀ SỐ 13/1 NAY LÀ SỐ 248 ĐƯỜNG VĂN MINH , THÀNH PHỐ QUẢNG CHÂU , TRUNG QUỐC, TRỤ SỞ CỦA HỘI VNCM THANH NIÊN NƠI NGUYỄN ÁI QUỐC MỞ CÁC LỚP HUẤN LUYỆN ĐÀO TẠO CÁN BỘ CM VN TRONG NHỮNG NĂM 1925-1927</a:t>
            </a:r>
            <a:endParaRPr i="1" dirty="0">
              <a:solidFill>
                <a:srgbClr val="FFFF00"/>
              </a:solidFill>
              <a:latin typeface="Arial" panose="020B0604020202020204" pitchFamily="34" charset="0"/>
            </a:endParaRPr>
          </a:p>
        </p:txBody>
      </p:sp>
      <p:pic>
        <p:nvPicPr>
          <p:cNvPr id="270348" name="Picture 12" descr="hcm22"/>
          <p:cNvPicPr>
            <a:picLocks noChangeAspect="1"/>
          </p:cNvPicPr>
          <p:nvPr/>
        </p:nvPicPr>
        <p:blipFill>
          <a:blip r:embed="rId1"/>
          <a:srcRect l="52850" t="40067"/>
          <a:stretch>
            <a:fillRect/>
          </a:stretch>
        </p:blipFill>
        <p:spPr>
          <a:xfrm>
            <a:off x="914400" y="762000"/>
            <a:ext cx="3432175" cy="3984625"/>
          </a:xfrm>
          <a:prstGeom prst="rect">
            <a:avLst/>
          </a:prstGeom>
          <a:noFill/>
          <a:ln w="38100" cap="flat" cmpd="sng">
            <a:solidFill>
              <a:srgbClr val="006600"/>
            </a:solidFill>
            <a:prstDash val="solid"/>
            <a:miter/>
            <a:headEnd type="none" w="med" len="med"/>
            <a:tailEnd type="none" w="med" len="med"/>
          </a:ln>
        </p:spPr>
      </p:pic>
      <p:pic>
        <p:nvPicPr>
          <p:cNvPr id="270349" name="Picture 13" descr="hcm22"/>
          <p:cNvPicPr>
            <a:picLocks noChangeAspect="1"/>
          </p:cNvPicPr>
          <p:nvPr/>
        </p:nvPicPr>
        <p:blipFill>
          <a:blip r:embed="rId2"/>
          <a:srcRect r="53238" b="50044"/>
          <a:stretch>
            <a:fillRect/>
          </a:stretch>
        </p:blipFill>
        <p:spPr>
          <a:xfrm>
            <a:off x="4419600" y="762000"/>
            <a:ext cx="3448050" cy="4003675"/>
          </a:xfrm>
          <a:prstGeom prst="rect">
            <a:avLst/>
          </a:prstGeom>
          <a:noFill/>
          <a:ln w="38100" cap="flat" cmpd="sng">
            <a:solidFill>
              <a:srgbClr val="006600"/>
            </a:solidFill>
            <a:prstDash val="solid"/>
            <a:miter/>
            <a:headEnd type="none" w="med" len="med"/>
            <a:tailEnd type="none" w="med" len="med"/>
          </a:ln>
        </p:spPr>
      </p:pic>
    </p:spTree>
  </p:cSld>
  <p:clrMapOvr>
    <a:overrideClrMapping bg1="dk2" tx1="lt1" bg2="dk1" tx2="lt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70348"/>
                                        </p:tgtEl>
                                        <p:attrNameLst>
                                          <p:attrName>style.visibility</p:attrName>
                                        </p:attrNameLst>
                                      </p:cBhvr>
                                      <p:to>
                                        <p:strVal val="visible"/>
                                      </p:to>
                                    </p:set>
                                    <p:animEffect transition="in" filter="barn(outVertical)">
                                      <p:cBhvr>
                                        <p:cTn id="7" dur="1000"/>
                                        <p:tgtEl>
                                          <p:spTgt spid="270348"/>
                                        </p:tgtEl>
                                      </p:cBhvr>
                                    </p:animEffect>
                                  </p:childTnLst>
                                </p:cTn>
                              </p:par>
                              <p:par>
                                <p:cTn id="8" presetID="16" presetClass="entr" presetSubtype="37" fill="hold" nodeType="withEffect">
                                  <p:stCondLst>
                                    <p:cond delay="0"/>
                                  </p:stCondLst>
                                  <p:childTnLst>
                                    <p:set>
                                      <p:cBhvr>
                                        <p:cTn id="9" dur="1" fill="hold">
                                          <p:stCondLst>
                                            <p:cond delay="0"/>
                                          </p:stCondLst>
                                        </p:cTn>
                                        <p:tgtEl>
                                          <p:spTgt spid="270349"/>
                                        </p:tgtEl>
                                        <p:attrNameLst>
                                          <p:attrName>style.visibility</p:attrName>
                                        </p:attrNameLst>
                                      </p:cBhvr>
                                      <p:to>
                                        <p:strVal val="visible"/>
                                      </p:to>
                                    </p:set>
                                    <p:animEffect transition="in" filter="barn(outVertical)">
                                      <p:cBhvr>
                                        <p:cTn id="10" dur="500"/>
                                        <p:tgtEl>
                                          <p:spTgt spid="270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9" descr="Picture 18"/>
          <p:cNvPicPr>
            <a:picLocks noChangeAspect="1"/>
          </p:cNvPicPr>
          <p:nvPr/>
        </p:nvPicPr>
        <p:blipFill>
          <a:blip r:embed="rId1"/>
          <a:stretch>
            <a:fillRect/>
          </a:stretch>
        </p:blipFill>
        <p:spPr>
          <a:xfrm>
            <a:off x="2286000" y="609600"/>
            <a:ext cx="4191000" cy="5334000"/>
          </a:xfrm>
          <a:prstGeom prst="rect">
            <a:avLst/>
          </a:prstGeom>
          <a:noFill/>
          <a:ln w="38100" cap="flat" cmpd="sng">
            <a:solidFill>
              <a:srgbClr val="FF0000"/>
            </a:solidFill>
            <a:prstDash val="solid"/>
            <a:miter/>
            <a:headEnd type="none" w="med" len="med"/>
            <a:tailEnd type="none" w="med" len="med"/>
          </a:ln>
        </p:spPr>
      </p:pic>
      <p:pic>
        <p:nvPicPr>
          <p:cNvPr id="12291" name="Picture 10" descr="Picture 15"/>
          <p:cNvPicPr>
            <a:picLocks noChangeAspect="1"/>
          </p:cNvPicPr>
          <p:nvPr/>
        </p:nvPicPr>
        <p:blipFill>
          <a:blip r:embed="rId2"/>
          <a:stretch>
            <a:fillRect/>
          </a:stretch>
        </p:blipFill>
        <p:spPr>
          <a:xfrm>
            <a:off x="1143000" y="533400"/>
            <a:ext cx="7086600" cy="5715000"/>
          </a:xfrm>
          <a:prstGeom prst="rect">
            <a:avLst/>
          </a:prstGeom>
          <a:noFill/>
          <a:ln w="28575" cap="flat" cmpd="sng">
            <a:solidFill>
              <a:srgbClr val="FF0000"/>
            </a:solidFill>
            <a:prstDash val="solid"/>
            <a:miter/>
            <a:headEnd type="none" w="med" len="med"/>
            <a:tailEnd type="none" w="med" len="med"/>
          </a:ln>
        </p:spPr>
      </p:pic>
    </p:spTree>
  </p:cSld>
  <p:clrMapOvr>
    <a:overrideClrMapping bg1="dk2" tx1="lt1" bg2="dk1" tx2="lt2" accent1="accent1" accent2="accent2" accent3="accent3" accent4="accent4" accent5="accent5" accent6="accent6" hlink="hlink" folHlink="folHlink"/>
  </p:clrMapOvr>
  <p:transition>
    <p:zoom dir="in"/>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10.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11.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12.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13.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14.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15.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16.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17.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18.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19.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2.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20.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21.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22.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23.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24.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25.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26.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27.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28.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29.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3.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30.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31.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32.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33.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34.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35.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36.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37.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38.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39.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4.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40.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41.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42.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5.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6.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7.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8.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ppt/theme/themeOverride9.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docProps/app.xml><?xml version="1.0" encoding="utf-8"?>
<Properties xmlns="http://schemas.openxmlformats.org/officeDocument/2006/extended-properties" xmlns:vt="http://schemas.openxmlformats.org/officeDocument/2006/docPropsVTypes">
  <TotalTime>0</TotalTime>
  <Words>17002</Words>
  <Application>WPS Presentation</Application>
  <PresentationFormat>On-screen Show</PresentationFormat>
  <Paragraphs>595</Paragraphs>
  <Slides>42</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42</vt:i4>
      </vt:variant>
    </vt:vector>
  </HeadingPairs>
  <TitlesOfParts>
    <vt:vector size="53" baseType="lpstr">
      <vt:lpstr>Arial</vt:lpstr>
      <vt:lpstr>SimSun</vt:lpstr>
      <vt:lpstr>Wingdings</vt:lpstr>
      <vt:lpstr>Times New Roman</vt:lpstr>
      <vt:lpstr>.VnArial</vt:lpstr>
      <vt:lpstr>Segoe Print</vt:lpstr>
      <vt:lpstr>VNI-Vari</vt:lpstr>
      <vt:lpstr>Microsoft YaHei</vt:lpstr>
      <vt:lpstr>Arial Unicode MS</vt:lpstr>
      <vt:lpstr>Default Design</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cp:lastModifiedBy>
  <cp:revision>3</cp:revision>
  <dcterms:created xsi:type="dcterms:W3CDTF">2008-11-07T07:41:05Z</dcterms:created>
  <dcterms:modified xsi:type="dcterms:W3CDTF">2021-10-31T14:23:31Z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CEC6B1AAC53241118015F8B3815599FC</vt:lpwstr>
  </property>
  <property fmtid="{D5CDD505-2E9C-101B-9397-08002B2CF9AE}" pid="3" name="KSOProductBuildVer">
    <vt:lpwstr>1033-11.2.0.10351</vt:lpwstr>
  </property>
</Properties>
</file>